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8" r:id="rId5"/>
  </p:sldMasterIdLst>
  <p:notesMasterIdLst>
    <p:notesMasterId r:id="rId21"/>
  </p:notesMasterIdLst>
  <p:handoutMasterIdLst>
    <p:handoutMasterId r:id="rId22"/>
  </p:handoutMasterIdLst>
  <p:sldIdLst>
    <p:sldId id="256" r:id="rId6"/>
    <p:sldId id="693" r:id="rId7"/>
    <p:sldId id="657" r:id="rId8"/>
    <p:sldId id="711" r:id="rId9"/>
    <p:sldId id="712" r:id="rId10"/>
    <p:sldId id="713" r:id="rId11"/>
    <p:sldId id="709" r:id="rId12"/>
    <p:sldId id="714" r:id="rId13"/>
    <p:sldId id="710" r:id="rId14"/>
    <p:sldId id="704" r:id="rId15"/>
    <p:sldId id="715" r:id="rId16"/>
    <p:sldId id="716" r:id="rId17"/>
    <p:sldId id="717" r:id="rId18"/>
    <p:sldId id="718" r:id="rId19"/>
    <p:sldId id="6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CDF7AC-AF6E-4614-B140-2231D9F8B510}">
          <p14:sldIdLst>
            <p14:sldId id="256"/>
            <p14:sldId id="693"/>
            <p14:sldId id="657"/>
            <p14:sldId id="711"/>
            <p14:sldId id="712"/>
            <p14:sldId id="713"/>
            <p14:sldId id="709"/>
            <p14:sldId id="714"/>
            <p14:sldId id="710"/>
            <p14:sldId id="704"/>
            <p14:sldId id="715"/>
            <p14:sldId id="716"/>
            <p14:sldId id="717"/>
            <p14:sldId id="718"/>
            <p14:sldId id="6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alekan Akinsande" initials="OA" lastIdx="1" clrIdx="0">
    <p:extLst>
      <p:ext uri="{19B8F6BF-5375-455C-9EA6-DF929625EA0E}">
        <p15:presenceInfo xmlns:p15="http://schemas.microsoft.com/office/powerpoint/2012/main" userId="S::olalekan@datasciencenigeria.ai::0198f387-23fc-4669-a79e-943a8f7aaed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33"/>
    <a:srgbClr val="039CD1"/>
    <a:srgbClr val="EB9E2F"/>
    <a:srgbClr val="001440"/>
    <a:srgbClr val="000C26"/>
    <a:srgbClr val="B7616B"/>
    <a:srgbClr val="309BFF"/>
    <a:srgbClr val="E86160"/>
    <a:srgbClr val="F36261"/>
    <a:srgbClr val="EA9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5" d="100"/>
          <a:sy n="65" d="100"/>
        </p:scale>
        <p:origin x="732" y="66"/>
      </p:cViewPr>
      <p:guideLst/>
    </p:cSldViewPr>
  </p:slideViewPr>
  <p:notesTextViewPr>
    <p:cViewPr>
      <p:scale>
        <a:sx n="1" d="1"/>
        <a:sy n="1" d="1"/>
      </p:scale>
      <p:origin x="0" y="0"/>
    </p:cViewPr>
  </p:notesTextViewPr>
  <p:notesViewPr>
    <p:cSldViewPr snapToGrid="0">
      <p:cViewPr varScale="1">
        <p:scale>
          <a:sx n="50" d="100"/>
          <a:sy n="50" d="100"/>
        </p:scale>
        <p:origin x="2886"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27C125-D9E4-42AF-8953-CE566537B4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786ABB6-B2AA-45F7-A948-94C523FF04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DABB7E-5FD5-4FD4-8200-24B5A1924914}" type="datetimeFigureOut">
              <a:rPr lang="en-US" smtClean="0"/>
              <a:t>11-Sep-21</a:t>
            </a:fld>
            <a:endParaRPr lang="en-US"/>
          </a:p>
        </p:txBody>
      </p:sp>
      <p:sp>
        <p:nvSpPr>
          <p:cNvPr id="4" name="Footer Placeholder 3">
            <a:extLst>
              <a:ext uri="{FF2B5EF4-FFF2-40B4-BE49-F238E27FC236}">
                <a16:creationId xmlns:a16="http://schemas.microsoft.com/office/drawing/2014/main" id="{E4CC4BF5-C3A8-4E09-BDD3-8807CB659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8DC9A6-464E-4737-BABC-4C17BD7934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42671B-E663-4D01-87F0-7278165F6B79}" type="slidenum">
              <a:rPr lang="en-US" smtClean="0"/>
              <a:t>‹#›</a:t>
            </a:fld>
            <a:endParaRPr lang="en-US"/>
          </a:p>
        </p:txBody>
      </p:sp>
    </p:spTree>
    <p:extLst>
      <p:ext uri="{BB962C8B-B14F-4D97-AF65-F5344CB8AC3E}">
        <p14:creationId xmlns:p14="http://schemas.microsoft.com/office/powerpoint/2010/main" val="1219154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C6C4C-B340-4EE6-8690-61E4F94D1E11}" type="datetimeFigureOut">
              <a:rPr lang="en-US" smtClean="0"/>
              <a:t>11-Sep-21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82D96-94D2-4B0D-BFB2-2262566DCED2}" type="slidenum">
              <a:rPr lang="en-US" smtClean="0"/>
              <a:t>‹#›</a:t>
            </a:fld>
            <a:endParaRPr lang="en-US"/>
          </a:p>
        </p:txBody>
      </p:sp>
    </p:spTree>
    <p:extLst>
      <p:ext uri="{BB962C8B-B14F-4D97-AF65-F5344CB8AC3E}">
        <p14:creationId xmlns:p14="http://schemas.microsoft.com/office/powerpoint/2010/main" val="1297017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898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491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142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955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0923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471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479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008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8614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05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450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2238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8c617362d_16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88c617362d_16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5445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8F9F7"/>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123D8E40-FDBE-46A0-9A0B-123E9AA3D356}"/>
              </a:ext>
            </a:extLst>
          </p:cNvPr>
          <p:cNvSpPr/>
          <p:nvPr userDrawn="1"/>
        </p:nvSpPr>
        <p:spPr>
          <a:xfrm>
            <a:off x="0" y="502920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25CA-745D-4BC0-AA06-EBEF50EA738F}"/>
              </a:ext>
            </a:extLst>
          </p:cNvPr>
          <p:cNvSpPr>
            <a:spLocks noGrp="1"/>
          </p:cNvSpPr>
          <p:nvPr>
            <p:ph type="ctrTitle"/>
          </p:nvPr>
        </p:nvSpPr>
        <p:spPr>
          <a:xfrm>
            <a:off x="300317" y="5549250"/>
            <a:ext cx="11634508" cy="500137"/>
          </a:xfrm>
        </p:spPr>
        <p:txBody>
          <a:bodyPr wrap="square" lIns="15240" tIns="7620" rIns="15240" bIns="7620" anchor="b">
            <a:spAutoFit/>
          </a:bodyPr>
          <a:lstStyle>
            <a:lvl1pPr algn="ctr">
              <a:defRPr sz="3500" b="1">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69084E31-0DDD-4236-AABB-65C91A25CE58}"/>
              </a:ext>
            </a:extLst>
          </p:cNvPr>
          <p:cNvSpPr>
            <a:spLocks noGrp="1"/>
          </p:cNvSpPr>
          <p:nvPr>
            <p:ph type="subTitle" idx="1"/>
          </p:nvPr>
        </p:nvSpPr>
        <p:spPr>
          <a:xfrm>
            <a:off x="300317" y="6141462"/>
            <a:ext cx="11634508" cy="264688"/>
          </a:xfrm>
        </p:spPr>
        <p:txBody>
          <a:bodyPr wrap="square" lIns="15240" tIns="7620" rIns="15240" bIns="7620">
            <a:sp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CDF206B8-267D-4DDA-BFAC-7BB3AA75D2B2}"/>
              </a:ext>
            </a:extLst>
          </p:cNvPr>
          <p:cNvPicPr/>
          <p:nvPr userDrawn="1"/>
        </p:nvPicPr>
        <p:blipFill rotWithShape="1">
          <a:blip r:embed="rId5">
            <a:extLst>
              <a:ext uri="{28A0092B-C50C-407E-A947-70E740481C1C}">
                <a14:useLocalDpi xmlns:a14="http://schemas.microsoft.com/office/drawing/2010/main" val="0"/>
              </a:ext>
            </a:extLst>
          </a:blip>
          <a:srcRect l="4423" t="4333" r="3217" b="7247"/>
          <a:stretch/>
        </p:blipFill>
        <p:spPr bwMode="auto">
          <a:xfrm>
            <a:off x="928914" y="899880"/>
            <a:ext cx="10000343" cy="4107543"/>
          </a:xfrm>
          <a:prstGeom prst="rect">
            <a:avLst/>
          </a:prstGeom>
          <a:noFill/>
          <a:ln>
            <a:noFill/>
          </a:ln>
        </p:spPr>
      </p:pic>
    </p:spTree>
    <p:extLst>
      <p:ext uri="{BB962C8B-B14F-4D97-AF65-F5344CB8AC3E}">
        <p14:creationId xmlns:p14="http://schemas.microsoft.com/office/powerpoint/2010/main" val="438620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21"/>
          <p:cNvSpPr txBox="1">
            <a:spLocks noGrp="1"/>
          </p:cNvSpPr>
          <p:nvPr>
            <p:ph type="dt" idx="10"/>
          </p:nvPr>
        </p:nvSpPr>
        <p:spPr>
          <a:xfrm>
            <a:off x="324415" y="6538035"/>
            <a:ext cx="11145200" cy="169200"/>
          </a:xfrm>
          <a:prstGeom prst="rect">
            <a:avLst/>
          </a:prstGeom>
          <a:noFill/>
          <a:ln>
            <a:noFill/>
          </a:ln>
        </p:spPr>
        <p:txBody>
          <a:bodyPr spcFirstLastPara="1" wrap="square" lIns="11425" tIns="5700" rIns="11425" bIns="5700" anchor="ctr" anchorCtr="0">
            <a:noAutofit/>
          </a:bodyPr>
          <a:lstStyle>
            <a:lvl1pPr lvl="0" algn="l" rtl="0">
              <a:lnSpc>
                <a:spcPct val="100000"/>
              </a:lnSpc>
              <a:spcBef>
                <a:spcPts val="0"/>
              </a:spcBef>
              <a:spcAft>
                <a:spcPts val="0"/>
              </a:spcAft>
              <a:buSzPts val="1100"/>
              <a:buNone/>
              <a:defRPr>
                <a:latin typeface="Gotham Light" pitchFamily="50" charset="0"/>
                <a:ea typeface="Gotham Light" pitchFamily="50" charset="0"/>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lang="en-US"/>
          </a:p>
        </p:txBody>
      </p:sp>
      <p:sp>
        <p:nvSpPr>
          <p:cNvPr id="135" name="Google Shape;135;p21"/>
          <p:cNvSpPr txBox="1">
            <a:spLocks noGrp="1"/>
          </p:cNvSpPr>
          <p:nvPr>
            <p:ph type="ftr" idx="11"/>
          </p:nvPr>
        </p:nvSpPr>
        <p:spPr>
          <a:xfrm>
            <a:off x="324415" y="6285068"/>
            <a:ext cx="11145200" cy="169200"/>
          </a:xfrm>
          <a:prstGeom prst="rect">
            <a:avLst/>
          </a:prstGeom>
          <a:noFill/>
          <a:ln>
            <a:noFill/>
          </a:ln>
        </p:spPr>
        <p:txBody>
          <a:bodyPr spcFirstLastPara="1" wrap="square" lIns="11425" tIns="5700" rIns="11425" bIns="5700" anchor="ctr" anchorCtr="0">
            <a:noAutofit/>
          </a:bodyPr>
          <a:lstStyle>
            <a:lvl1pPr lvl="0" algn="l" rtl="0">
              <a:lnSpc>
                <a:spcPct val="100000"/>
              </a:lnSpc>
              <a:spcBef>
                <a:spcPts val="0"/>
              </a:spcBef>
              <a:spcAft>
                <a:spcPts val="0"/>
              </a:spcAft>
              <a:buSzPts val="1100"/>
              <a:buNone/>
              <a:defRPr>
                <a:latin typeface="Gotham Light" pitchFamily="50" charset="0"/>
                <a:ea typeface="Gotham Light" pitchFamily="50" charset="0"/>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lang="en-US"/>
          </a:p>
        </p:txBody>
      </p:sp>
      <p:sp>
        <p:nvSpPr>
          <p:cNvPr id="136" name="Google Shape;136;p21"/>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Gotham Light" pitchFamily="50" charset="0"/>
                <a:ea typeface="Gotham Light" pitchFamily="50" charset="0"/>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020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53266-8226-4323-93D8-8635471CF311}"/>
              </a:ext>
            </a:extLst>
          </p:cNvPr>
          <p:cNvSpPr/>
          <p:nvPr userDrawn="1"/>
        </p:nvSpPr>
        <p:spPr>
          <a:xfrm>
            <a:off x="0" y="-6"/>
            <a:ext cx="12191996" cy="685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Pentagon 37">
            <a:extLst>
              <a:ext uri="{FF2B5EF4-FFF2-40B4-BE49-F238E27FC236}">
                <a16:creationId xmlns:a16="http://schemas.microsoft.com/office/drawing/2014/main" id="{9787AEAF-CECE-47AD-BC55-6A8FA3B19CEE}"/>
              </a:ext>
            </a:extLst>
          </p:cNvPr>
          <p:cNvSpPr/>
          <p:nvPr userDrawn="1"/>
        </p:nvSpPr>
        <p:spPr>
          <a:xfrm flipH="1">
            <a:off x="5511800" y="-6"/>
            <a:ext cx="6680196" cy="6877110"/>
          </a:xfrm>
          <a:prstGeom prst="homePlate">
            <a:avLst>
              <a:gd name="adj" fmla="val 26731"/>
            </a:avLst>
          </a:prstGeom>
          <a:solidFill>
            <a:srgbClr val="EB9E2F"/>
          </a:solidFill>
          <a:ln>
            <a:noFill/>
          </a:ln>
          <a:effectLst>
            <a:outerShdw blurRad="266700" dist="38100" dir="10800000" algn="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2E4E2B9-ADBD-40B7-BB28-46FFE040B61C}"/>
              </a:ext>
            </a:extLst>
          </p:cNvPr>
          <p:cNvSpPr txBox="1"/>
          <p:nvPr userDrawn="1"/>
        </p:nvSpPr>
        <p:spPr>
          <a:xfrm flipH="1">
            <a:off x="5820012" y="3184575"/>
            <a:ext cx="1390988" cy="584775"/>
          </a:xfrm>
          <a:prstGeom prst="rect">
            <a:avLst/>
          </a:prstGeom>
          <a:noFill/>
        </p:spPr>
        <p:txBody>
          <a:bodyPr wrap="square" rtlCol="0">
            <a:spAutoFit/>
          </a:bodyPr>
          <a:lstStyle/>
          <a:p>
            <a:r>
              <a:rPr lang="en-US" sz="1600" b="1" dirty="0">
                <a:solidFill>
                  <a:schemeClr val="tx1"/>
                </a:solidFill>
                <a:latin typeface="+mj-lt"/>
                <a:cs typeface="Aharoni" panose="02010803020104030203" pitchFamily="2" charset="-79"/>
              </a:rPr>
              <a:t>Partnering</a:t>
            </a:r>
            <a:br>
              <a:rPr lang="en-US" sz="1600" b="1" dirty="0">
                <a:solidFill>
                  <a:schemeClr val="tx1"/>
                </a:solidFill>
                <a:latin typeface="+mj-lt"/>
                <a:cs typeface="Aharoni" panose="02010803020104030203" pitchFamily="2" charset="-79"/>
              </a:rPr>
            </a:br>
            <a:r>
              <a:rPr lang="en-US" sz="1600" b="1" dirty="0">
                <a:solidFill>
                  <a:schemeClr val="tx1"/>
                </a:solidFill>
                <a:latin typeface="+mj-lt"/>
                <a:cs typeface="Aharoni" panose="02010803020104030203" pitchFamily="2" charset="-79"/>
              </a:rPr>
              <a:t>Institutions</a:t>
            </a:r>
            <a:endParaRPr lang="en-US" sz="500" b="1" dirty="0">
              <a:solidFill>
                <a:schemeClr val="tx1"/>
              </a:solidFill>
              <a:latin typeface="+mj-lt"/>
              <a:cs typeface="Aharoni" panose="02010803020104030203" pitchFamily="2" charset="-79"/>
            </a:endParaRPr>
          </a:p>
        </p:txBody>
      </p:sp>
      <p:grpSp>
        <p:nvGrpSpPr>
          <p:cNvPr id="26" name="Group 25">
            <a:extLst>
              <a:ext uri="{FF2B5EF4-FFF2-40B4-BE49-F238E27FC236}">
                <a16:creationId xmlns:a16="http://schemas.microsoft.com/office/drawing/2014/main" id="{20CB8E11-39A4-4E1E-A579-F3F237CFBB48}"/>
              </a:ext>
            </a:extLst>
          </p:cNvPr>
          <p:cNvGrpSpPr/>
          <p:nvPr userDrawn="1"/>
        </p:nvGrpSpPr>
        <p:grpSpPr>
          <a:xfrm>
            <a:off x="7211001" y="0"/>
            <a:ext cx="4980999" cy="6872041"/>
            <a:chOff x="7210999" y="-376519"/>
            <a:chExt cx="4981000" cy="6816521"/>
          </a:xfrm>
        </p:grpSpPr>
        <p:grpSp>
          <p:nvGrpSpPr>
            <p:cNvPr id="22" name="Group 21">
              <a:extLst>
                <a:ext uri="{FF2B5EF4-FFF2-40B4-BE49-F238E27FC236}">
                  <a16:creationId xmlns:a16="http://schemas.microsoft.com/office/drawing/2014/main" id="{553FEB1D-953F-4AD5-979E-64A2E1BFFAA3}"/>
                </a:ext>
              </a:extLst>
            </p:cNvPr>
            <p:cNvGrpSpPr/>
            <p:nvPr userDrawn="1"/>
          </p:nvGrpSpPr>
          <p:grpSpPr>
            <a:xfrm>
              <a:off x="7210999" y="-376519"/>
              <a:ext cx="4981000" cy="6242350"/>
              <a:chOff x="7210999" y="-19320"/>
              <a:chExt cx="4981000" cy="6242350"/>
            </a:xfrm>
          </p:grpSpPr>
          <p:pic>
            <p:nvPicPr>
              <p:cNvPr id="9" name="Picture 8">
                <a:extLst>
                  <a:ext uri="{FF2B5EF4-FFF2-40B4-BE49-F238E27FC236}">
                    <a16:creationId xmlns:a16="http://schemas.microsoft.com/office/drawing/2014/main" id="{B8A9B711-267A-4825-AFA4-306D33323A56}"/>
                  </a:ext>
                </a:extLst>
              </p:cNvPr>
              <p:cNvPicPr/>
              <p:nvPr/>
            </p:nvPicPr>
            <p:blipFill rotWithShape="1">
              <a:blip r:embed="rId2">
                <a:extLst>
                  <a:ext uri="{28A0092B-C50C-407E-A947-70E740481C1C}">
                    <a14:useLocalDpi xmlns:a14="http://schemas.microsoft.com/office/drawing/2010/main" val="0"/>
                  </a:ext>
                </a:extLst>
              </a:blip>
              <a:srcRect b="3956"/>
              <a:stretch/>
            </p:blipFill>
            <p:spPr bwMode="auto">
              <a:xfrm>
                <a:off x="7211001" y="1204009"/>
                <a:ext cx="4980990" cy="5019021"/>
              </a:xfrm>
              <a:prstGeom prst="rect">
                <a:avLst/>
              </a:prstGeom>
              <a:noFill/>
              <a:ln>
                <a:noFill/>
              </a:ln>
            </p:spPr>
          </p:pic>
          <p:pic>
            <p:nvPicPr>
              <p:cNvPr id="12" name="Picture 11">
                <a:extLst>
                  <a:ext uri="{FF2B5EF4-FFF2-40B4-BE49-F238E27FC236}">
                    <a16:creationId xmlns:a16="http://schemas.microsoft.com/office/drawing/2014/main" id="{FDAB62FA-DA2E-47A7-B719-956966448716}"/>
                  </a:ext>
                </a:extLst>
              </p:cNvPr>
              <p:cNvPicPr>
                <a:picLocks noChangeAspect="1"/>
              </p:cNvPicPr>
              <p:nvPr userDrawn="1"/>
            </p:nvPicPr>
            <p:blipFill rotWithShape="1">
              <a:blip r:embed="rId3"/>
              <a:srcRect t="8596" b="17335"/>
              <a:stretch/>
            </p:blipFill>
            <p:spPr>
              <a:xfrm>
                <a:off x="7210999" y="-19320"/>
                <a:ext cx="4981000" cy="1223329"/>
              </a:xfrm>
              <a:prstGeom prst="rect">
                <a:avLst/>
              </a:prstGeom>
            </p:spPr>
          </p:pic>
        </p:grpSp>
        <p:pic>
          <p:nvPicPr>
            <p:cNvPr id="24" name="Picture 23">
              <a:extLst>
                <a:ext uri="{FF2B5EF4-FFF2-40B4-BE49-F238E27FC236}">
                  <a16:creationId xmlns:a16="http://schemas.microsoft.com/office/drawing/2014/main" id="{9B7456BD-03D3-41B8-957B-38CB1512A39A}"/>
                </a:ext>
              </a:extLst>
            </p:cNvPr>
            <p:cNvPicPr>
              <a:picLocks noChangeAspect="1"/>
            </p:cNvPicPr>
            <p:nvPr userDrawn="1"/>
          </p:nvPicPr>
          <p:blipFill rotWithShape="1">
            <a:blip r:embed="rId4"/>
            <a:srcRect l="92684" t="16179" b="22966"/>
            <a:stretch/>
          </p:blipFill>
          <p:spPr>
            <a:xfrm>
              <a:off x="11818960" y="5850942"/>
              <a:ext cx="364397" cy="589060"/>
            </a:xfrm>
            <a:prstGeom prst="rect">
              <a:avLst/>
            </a:prstGeom>
          </p:spPr>
        </p:pic>
      </p:grpSp>
      <p:pic>
        <p:nvPicPr>
          <p:cNvPr id="7" name="Picture 6">
            <a:extLst>
              <a:ext uri="{FF2B5EF4-FFF2-40B4-BE49-F238E27FC236}">
                <a16:creationId xmlns:a16="http://schemas.microsoft.com/office/drawing/2014/main" id="{257237D6-3BC4-49E6-A079-9EF58A6B17EA}"/>
              </a:ext>
            </a:extLst>
          </p:cNvPr>
          <p:cNvPicPr>
            <a:picLocks noChangeAspect="1"/>
          </p:cNvPicPr>
          <p:nvPr userDrawn="1"/>
        </p:nvPicPr>
        <p:blipFill rotWithShape="1">
          <a:blip r:embed="rId5"/>
          <a:srcRect t="29710" b="25953"/>
          <a:stretch/>
        </p:blipFill>
        <p:spPr>
          <a:xfrm>
            <a:off x="7210999" y="6276829"/>
            <a:ext cx="4727891" cy="598922"/>
          </a:xfrm>
          <a:prstGeom prst="rect">
            <a:avLst/>
          </a:prstGeom>
        </p:spPr>
      </p:pic>
    </p:spTree>
    <p:extLst>
      <p:ext uri="{BB962C8B-B14F-4D97-AF65-F5344CB8AC3E}">
        <p14:creationId xmlns:p14="http://schemas.microsoft.com/office/powerpoint/2010/main" val="2924746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62DE44B-329D-44C4-A098-54D67821F0BF}"/>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262DE44B-329D-44C4-A098-54D67821F0BF}"/>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149EF36-F9CE-4647-B169-9B37B99036E8}"/>
              </a:ext>
            </a:extLst>
          </p:cNvPr>
          <p:cNvSpPr>
            <a:spLocks noGrp="1"/>
          </p:cNvSpPr>
          <p:nvPr>
            <p:ph type="title"/>
          </p:nvPr>
        </p:nvSpPr>
        <p:spPr>
          <a:xfrm>
            <a:off x="324416" y="303636"/>
            <a:ext cx="10470584" cy="40318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1099A3-25D1-44D2-B255-78F583BF08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4385C4C7-F6B0-48E4-ACEC-649CC0F49C64}"/>
              </a:ext>
            </a:extLst>
          </p:cNvPr>
          <p:cNvSpPr>
            <a:spLocks noGrp="1"/>
          </p:cNvSpPr>
          <p:nvPr>
            <p:ph type="dt" sz="half" idx="10"/>
          </p:nvPr>
        </p:nvSpPr>
        <p:spPr/>
        <p:txBody>
          <a:bodyPr/>
          <a:lstStyle/>
          <a:p>
            <a:fld id="{C426BC5F-09C1-43F9-92E4-3807667E7453}" type="datetimeFigureOut">
              <a:rPr lang="en-US" smtClean="0"/>
              <a:t>11-Sep-21</a:t>
            </a:fld>
            <a:endParaRPr lang="en-US" dirty="0"/>
          </a:p>
        </p:txBody>
      </p:sp>
      <p:sp>
        <p:nvSpPr>
          <p:cNvPr id="5" name="Footer Placeholder 4">
            <a:extLst>
              <a:ext uri="{FF2B5EF4-FFF2-40B4-BE49-F238E27FC236}">
                <a16:creationId xmlns:a16="http://schemas.microsoft.com/office/drawing/2014/main" id="{ECDAD504-107D-4E14-8686-4209B335C8D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62967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3" name="Rectangle 2"/>
          <p:cNvSpPr/>
          <p:nvPr userDrawn="1"/>
        </p:nvSpPr>
        <p:spPr>
          <a:xfrm>
            <a:off x="3871384" y="6267451"/>
            <a:ext cx="4080933" cy="5000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675">
              <a:solidFill>
                <a:prstClr val="white"/>
              </a:solidFill>
            </a:endParaRPr>
          </a:p>
        </p:txBody>
      </p:sp>
      <p:sp>
        <p:nvSpPr>
          <p:cNvPr id="22" name="Picture Placeholder 21"/>
          <p:cNvSpPr>
            <a:spLocks noGrp="1"/>
          </p:cNvSpPr>
          <p:nvPr>
            <p:ph type="pic" sz="quarter" idx="14"/>
          </p:nvPr>
        </p:nvSpPr>
        <p:spPr>
          <a:xfrm>
            <a:off x="6735517" y="22304"/>
            <a:ext cx="5545843" cy="67456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1575">
                <a:ln>
                  <a:noFill/>
                </a:ln>
                <a:solidFill>
                  <a:schemeClr val="bg1">
                    <a:lumMod val="85000"/>
                  </a:schemeClr>
                </a:solidFill>
                <a:latin typeface="Lato Light" charset="0"/>
                <a:ea typeface="Lato Light" charset="0"/>
                <a:cs typeface="Lato Light" charset="0"/>
              </a:defRPr>
            </a:lvl1pPr>
          </a:lstStyle>
          <a:p>
            <a:pPr lvl="0"/>
            <a:endParaRPr lang="en-US" noProof="0"/>
          </a:p>
        </p:txBody>
      </p:sp>
    </p:spTree>
    <p:extLst>
      <p:ext uri="{BB962C8B-B14F-4D97-AF65-F5344CB8AC3E}">
        <p14:creationId xmlns:p14="http://schemas.microsoft.com/office/powerpoint/2010/main" val="197520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E15569-5CA8-4605-A626-660820F6E4D1}"/>
              </a:ext>
            </a:extLst>
          </p:cNvPr>
          <p:cNvSpPr>
            <a:spLocks noGrp="1"/>
          </p:cNvSpPr>
          <p:nvPr>
            <p:ph type="body" sz="quarter" idx="10" hasCustomPrompt="1"/>
          </p:nvPr>
        </p:nvSpPr>
        <p:spPr>
          <a:xfrm>
            <a:off x="393700" y="366541"/>
            <a:ext cx="11404600" cy="360000"/>
          </a:xfrm>
          <a:prstGeom prst="rect">
            <a:avLst/>
          </a:prstGeom>
        </p:spPr>
        <p:txBody>
          <a:bodyPr vert="horz" lIns="0" tIns="0" rIns="0" bIns="0" rtlCol="0" anchor="t">
            <a:noAutofit/>
          </a:bodyPr>
          <a:lstStyle>
            <a:lvl1pPr marL="0" indent="0">
              <a:buNone/>
              <a:defRPr lang="en-US" sz="2500" b="1" smtClean="0">
                <a:latin typeface="+mj-lt"/>
                <a:ea typeface="+mj-ea"/>
                <a:cs typeface="+mj-cs"/>
              </a:defRPr>
            </a:lvl1pPr>
            <a:lvl2pPr>
              <a:defRPr lang="en-US" smtClean="0"/>
            </a:lvl2pPr>
            <a:lvl3pPr>
              <a:defRPr lang="en-US" smtClean="0"/>
            </a:lvl3pPr>
            <a:lvl4pPr>
              <a:defRPr lang="en-US" smtClean="0"/>
            </a:lvl4pPr>
            <a:lvl5pPr>
              <a:defRPr lang="en-GB"/>
            </a:lvl5pPr>
          </a:lstStyle>
          <a:p>
            <a:pPr marL="152400" lvl="0" indent="-152400">
              <a:lnSpc>
                <a:spcPct val="90000"/>
              </a:lnSpc>
              <a:spcBef>
                <a:spcPct val="0"/>
              </a:spcBef>
            </a:pPr>
            <a:r>
              <a:rPr lang="en-US"/>
              <a:t>Add title</a:t>
            </a:r>
            <a:endParaRPr lang="en-GB"/>
          </a:p>
        </p:txBody>
      </p:sp>
    </p:spTree>
    <p:extLst>
      <p:ext uri="{BB962C8B-B14F-4D97-AF65-F5344CB8AC3E}">
        <p14:creationId xmlns:p14="http://schemas.microsoft.com/office/powerpoint/2010/main" val="42583226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46B626-92F4-449F-9587-B342F55F9C4B}"/>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FD46B626-92F4-449F-9587-B342F55F9C4B}"/>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92F64031-640B-4962-8CF9-EAD8AB4A604D}" type="datetimeFigureOut">
              <a:rPr lang="en-GB" smtClean="0"/>
              <a:t>11/09/2021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8F0A42-4B1E-4613-8C4D-AAA004DCF1D5}" type="slidenum">
              <a:rPr lang="en-GB" smtClean="0"/>
              <a:t>‹#›</a:t>
            </a:fld>
            <a:endParaRPr lang="en-GB"/>
          </a:p>
        </p:txBody>
      </p:sp>
    </p:spTree>
    <p:extLst>
      <p:ext uri="{BB962C8B-B14F-4D97-AF65-F5344CB8AC3E}">
        <p14:creationId xmlns:p14="http://schemas.microsoft.com/office/powerpoint/2010/main" val="3072655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123D8E40-FDBE-46A0-9A0B-123E9AA3D356}"/>
              </a:ext>
            </a:extLst>
          </p:cNvPr>
          <p:cNvSpPr/>
          <p:nvPr userDrawn="1"/>
        </p:nvSpPr>
        <p:spPr>
          <a:xfrm>
            <a:off x="0" y="502920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25CA-745D-4BC0-AA06-EBEF50EA738F}"/>
              </a:ext>
            </a:extLst>
          </p:cNvPr>
          <p:cNvSpPr>
            <a:spLocks noGrp="1"/>
          </p:cNvSpPr>
          <p:nvPr>
            <p:ph type="ctrTitle"/>
          </p:nvPr>
        </p:nvSpPr>
        <p:spPr>
          <a:xfrm>
            <a:off x="300317" y="5549250"/>
            <a:ext cx="11634508" cy="500137"/>
          </a:xfrm>
        </p:spPr>
        <p:txBody>
          <a:bodyPr wrap="square" lIns="15240" tIns="7620" rIns="15240" bIns="7620" anchor="b">
            <a:spAutoFit/>
          </a:bodyPr>
          <a:lstStyle>
            <a:lvl1pPr algn="ctr">
              <a:defRPr sz="3500" b="1">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69084E31-0DDD-4236-AABB-65C91A25CE58}"/>
              </a:ext>
            </a:extLst>
          </p:cNvPr>
          <p:cNvSpPr>
            <a:spLocks noGrp="1"/>
          </p:cNvSpPr>
          <p:nvPr>
            <p:ph type="subTitle" idx="1"/>
          </p:nvPr>
        </p:nvSpPr>
        <p:spPr>
          <a:xfrm>
            <a:off x="300317" y="6141462"/>
            <a:ext cx="11634508" cy="264688"/>
          </a:xfrm>
        </p:spPr>
        <p:txBody>
          <a:bodyPr wrap="square" lIns="15240" tIns="7620" rIns="15240" bIns="7620">
            <a:sp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A6F6840C-DE8F-4983-AB01-20F2DF0D4848}"/>
              </a:ext>
            </a:extLst>
          </p:cNvPr>
          <p:cNvPicPr>
            <a:picLocks noChangeAspect="1"/>
          </p:cNvPicPr>
          <p:nvPr userDrawn="1"/>
        </p:nvPicPr>
        <p:blipFill rotWithShape="1">
          <a:blip r:embed="rId5"/>
          <a:srcRect t="7027"/>
          <a:stretch/>
        </p:blipFill>
        <p:spPr>
          <a:xfrm>
            <a:off x="48126" y="808613"/>
            <a:ext cx="11998993" cy="5240774"/>
          </a:xfrm>
          <a:prstGeom prst="rect">
            <a:avLst/>
          </a:prstGeom>
        </p:spPr>
      </p:pic>
    </p:spTree>
    <p:extLst>
      <p:ext uri="{BB962C8B-B14F-4D97-AF65-F5344CB8AC3E}">
        <p14:creationId xmlns:p14="http://schemas.microsoft.com/office/powerpoint/2010/main" val="245060209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53266-8226-4323-93D8-8635471CF311}"/>
              </a:ext>
            </a:extLst>
          </p:cNvPr>
          <p:cNvSpPr/>
          <p:nvPr userDrawn="1"/>
        </p:nvSpPr>
        <p:spPr>
          <a:xfrm>
            <a:off x="0" y="-6"/>
            <a:ext cx="12191996" cy="685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Pentagon 37">
            <a:extLst>
              <a:ext uri="{FF2B5EF4-FFF2-40B4-BE49-F238E27FC236}">
                <a16:creationId xmlns:a16="http://schemas.microsoft.com/office/drawing/2014/main" id="{9787AEAF-CECE-47AD-BC55-6A8FA3B19CEE}"/>
              </a:ext>
            </a:extLst>
          </p:cNvPr>
          <p:cNvSpPr/>
          <p:nvPr userDrawn="1"/>
        </p:nvSpPr>
        <p:spPr>
          <a:xfrm flipH="1">
            <a:off x="5511800" y="-6"/>
            <a:ext cx="6680196" cy="6877110"/>
          </a:xfrm>
          <a:prstGeom prst="homePlate">
            <a:avLst>
              <a:gd name="adj" fmla="val 26731"/>
            </a:avLst>
          </a:prstGeom>
          <a:solidFill>
            <a:schemeClr val="accent4"/>
          </a:solidFill>
          <a:ln>
            <a:noFill/>
          </a:ln>
          <a:effectLst>
            <a:outerShdw blurRad="266700" dist="38100" dir="10800000" algn="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2A0BC6A-E73C-40BA-BB29-6604DE19F585}"/>
              </a:ext>
            </a:extLst>
          </p:cNvPr>
          <p:cNvPicPr/>
          <p:nvPr userDrawn="1"/>
        </p:nvPicPr>
        <p:blipFill rotWithShape="1">
          <a:blip r:embed="rId2" cstate="print">
            <a:extLst>
              <a:ext uri="{28A0092B-C50C-407E-A947-70E740481C1C}">
                <a14:useLocalDpi xmlns:a14="http://schemas.microsoft.com/office/drawing/2010/main" val="0"/>
              </a:ext>
            </a:extLst>
          </a:blip>
          <a:srcRect l="4364" r="2644" b="1491"/>
          <a:stretch/>
        </p:blipFill>
        <p:spPr>
          <a:xfrm>
            <a:off x="7786456" y="5591279"/>
            <a:ext cx="4391025" cy="1281234"/>
          </a:xfrm>
          <a:prstGeom prst="rect">
            <a:avLst/>
          </a:prstGeom>
        </p:spPr>
      </p:pic>
    </p:spTree>
    <p:extLst>
      <p:ext uri="{BB962C8B-B14F-4D97-AF65-F5344CB8AC3E}">
        <p14:creationId xmlns:p14="http://schemas.microsoft.com/office/powerpoint/2010/main" val="3501480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62DE44B-329D-44C4-A098-54D67821F0BF}"/>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Object 5" hidden="1">
                        <a:extLst>
                          <a:ext uri="{FF2B5EF4-FFF2-40B4-BE49-F238E27FC236}">
                            <a16:creationId xmlns:a16="http://schemas.microsoft.com/office/drawing/2014/main" id="{262DE44B-329D-44C4-A098-54D67821F0BF}"/>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149EF36-F9CE-4647-B169-9B37B99036E8}"/>
              </a:ext>
            </a:extLst>
          </p:cNvPr>
          <p:cNvSpPr>
            <a:spLocks noGrp="1"/>
          </p:cNvSpPr>
          <p:nvPr>
            <p:ph type="title"/>
          </p:nvPr>
        </p:nvSpPr>
        <p:spPr>
          <a:xfrm>
            <a:off x="324416" y="303636"/>
            <a:ext cx="10470584" cy="40318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1099A3-25D1-44D2-B255-78F583BF08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4385C4C7-F6B0-48E4-ACEC-649CC0F49C64}"/>
              </a:ext>
            </a:extLst>
          </p:cNvPr>
          <p:cNvSpPr>
            <a:spLocks noGrp="1"/>
          </p:cNvSpPr>
          <p:nvPr>
            <p:ph type="dt" sz="half" idx="10"/>
          </p:nvPr>
        </p:nvSpPr>
        <p:spPr/>
        <p:txBody>
          <a:bodyPr/>
          <a:lstStyle/>
          <a:p>
            <a:fld id="{C426BC5F-09C1-43F9-92E4-3807667E7453}" type="datetimeFigureOut">
              <a:rPr lang="en-US" smtClean="0"/>
              <a:t>11-Sep-21</a:t>
            </a:fld>
            <a:endParaRPr lang="en-US"/>
          </a:p>
        </p:txBody>
      </p:sp>
      <p:sp>
        <p:nvSpPr>
          <p:cNvPr id="5" name="Footer Placeholder 4">
            <a:extLst>
              <a:ext uri="{FF2B5EF4-FFF2-40B4-BE49-F238E27FC236}">
                <a16:creationId xmlns:a16="http://schemas.microsoft.com/office/drawing/2014/main" id="{ECDAD504-107D-4E14-8686-4209B335C8D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21967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slideLayout" Target="../slideLayouts/slideLayout9.xml"/><Relationship Id="rId7" Type="http://schemas.openxmlformats.org/officeDocument/2006/relationships/tags" Target="../tags/tag6.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ags" Target="../tags/tag5.xml"/><Relationship Id="rId5" Type="http://schemas.openxmlformats.org/officeDocument/2006/relationships/theme" Target="../theme/theme2.xml"/><Relationship Id="rId10" Type="http://schemas.openxmlformats.org/officeDocument/2006/relationships/image" Target="../media/image2.jpeg"/><Relationship Id="rId4" Type="http://schemas.openxmlformats.org/officeDocument/2006/relationships/slideLayout" Target="../slideLayouts/slideLayout10.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425" imgH="426" progId="TCLayout.ActiveDocument.1">
                  <p:embed/>
                </p:oleObj>
              </mc:Choice>
              <mc:Fallback>
                <p:oleObj name="think-cell Slide" r:id="rId9" imgW="425" imgH="426" progId="TCLayout.ActiveDocument.1">
                  <p:embed/>
                  <p:pic>
                    <p:nvPicPr>
                      <p:cNvPr id="6" name="Object 5"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20" name="Arrow: Pentagon 19">
            <a:extLst>
              <a:ext uri="{FF2B5EF4-FFF2-40B4-BE49-F238E27FC236}">
                <a16:creationId xmlns:a16="http://schemas.microsoft.com/office/drawing/2014/main" id="{26CDDB92-D8A7-4813-8A72-784E3B907D60}"/>
              </a:ext>
            </a:extLst>
          </p:cNvPr>
          <p:cNvSpPr/>
          <p:nvPr userDrawn="1"/>
        </p:nvSpPr>
        <p:spPr>
          <a:xfrm flipH="1">
            <a:off x="11746131" y="6324600"/>
            <a:ext cx="445869" cy="343180"/>
          </a:xfrm>
          <a:prstGeom prst="homePlate">
            <a:avLst>
              <a:gd name="adj" fmla="val 33686"/>
            </a:avLst>
          </a:prstGeom>
          <a:solidFill>
            <a:srgbClr val="EB3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tham Light" panose="02000603030000020004" pitchFamily="2" charset="0"/>
            </a:endParaRPr>
          </a:p>
        </p:txBody>
      </p:sp>
      <p:sp>
        <p:nvSpPr>
          <p:cNvPr id="2" name="Title Placeholder 1">
            <a:extLst>
              <a:ext uri="{FF2B5EF4-FFF2-40B4-BE49-F238E27FC236}">
                <a16:creationId xmlns:a16="http://schemas.microsoft.com/office/drawing/2014/main" id="{B57DE2E4-39FD-4747-A53E-5C87FACD236D}"/>
              </a:ext>
            </a:extLst>
          </p:cNvPr>
          <p:cNvSpPr>
            <a:spLocks noGrp="1"/>
          </p:cNvSpPr>
          <p:nvPr>
            <p:ph type="title"/>
          </p:nvPr>
        </p:nvSpPr>
        <p:spPr>
          <a:xfrm>
            <a:off x="324416" y="303636"/>
            <a:ext cx="11543168" cy="403187"/>
          </a:xfrm>
          <a:prstGeom prst="rect">
            <a:avLst/>
          </a:prstGeom>
        </p:spPr>
        <p:txBody>
          <a:bodyPr vert="horz" wrap="square" lIns="15240" tIns="7620" rIns="15240" bIns="762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D56DB6E4-BFBD-4EDA-AE3B-7A8FD4D4DFA1}"/>
              </a:ext>
            </a:extLst>
          </p:cNvPr>
          <p:cNvSpPr>
            <a:spLocks noGrp="1"/>
          </p:cNvSpPr>
          <p:nvPr>
            <p:ph type="body" idx="1"/>
          </p:nvPr>
        </p:nvSpPr>
        <p:spPr>
          <a:xfrm>
            <a:off x="324415" y="1145391"/>
            <a:ext cx="11543169" cy="1094146"/>
          </a:xfrm>
          <a:prstGeom prst="rect">
            <a:avLst/>
          </a:prstGeom>
        </p:spPr>
        <p:txBody>
          <a:bodyPr vert="horz" wrap="square" lIns="15240" tIns="7620" rIns="15240" bIns="7620" rtlCol="0">
            <a:sp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E1D16D1C-E046-4EF6-8CD8-783F9A8C582A}"/>
              </a:ext>
            </a:extLst>
          </p:cNvPr>
          <p:cNvSpPr>
            <a:spLocks noGrp="1"/>
          </p:cNvSpPr>
          <p:nvPr>
            <p:ph type="dt" sz="half" idx="2"/>
          </p:nvPr>
        </p:nvSpPr>
        <p:spPr>
          <a:xfrm>
            <a:off x="324415" y="6538035"/>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Source: </a:t>
            </a:r>
          </a:p>
        </p:txBody>
      </p:sp>
      <p:sp>
        <p:nvSpPr>
          <p:cNvPr id="5" name="Footer Placeholder 4">
            <a:extLst>
              <a:ext uri="{FF2B5EF4-FFF2-40B4-BE49-F238E27FC236}">
                <a16:creationId xmlns:a16="http://schemas.microsoft.com/office/drawing/2014/main" id="{1BCE2C20-B1D5-4BC6-A6CA-6FA9F0B51320}"/>
              </a:ext>
            </a:extLst>
          </p:cNvPr>
          <p:cNvSpPr>
            <a:spLocks noGrp="1"/>
          </p:cNvSpPr>
          <p:nvPr>
            <p:ph type="ftr" sz="quarter" idx="3"/>
          </p:nvPr>
        </p:nvSpPr>
        <p:spPr>
          <a:xfrm>
            <a:off x="324415" y="6285068"/>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Footnote:</a:t>
            </a:r>
          </a:p>
        </p:txBody>
      </p:sp>
      <p:cxnSp>
        <p:nvCxnSpPr>
          <p:cNvPr id="10" name="Straight Connector 9">
            <a:extLst>
              <a:ext uri="{FF2B5EF4-FFF2-40B4-BE49-F238E27FC236}">
                <a16:creationId xmlns:a16="http://schemas.microsoft.com/office/drawing/2014/main" id="{EA7873EB-6BAD-43C0-B870-0AE8D5E5C4CE}"/>
              </a:ext>
            </a:extLst>
          </p:cNvPr>
          <p:cNvCxnSpPr>
            <a:cxnSpLocks/>
            <a:stCxn id="20" idx="3"/>
          </p:cNvCxnSpPr>
          <p:nvPr userDrawn="1"/>
        </p:nvCxnSpPr>
        <p:spPr>
          <a:xfrm flipH="1">
            <a:off x="-4757" y="6496190"/>
            <a:ext cx="11750888" cy="0"/>
          </a:xfrm>
          <a:prstGeom prst="line">
            <a:avLst/>
          </a:prstGeom>
          <a:ln>
            <a:solidFill>
              <a:srgbClr val="EB3237"/>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F7D3A27-85EF-4023-A90F-B507F9C7BBC7}"/>
              </a:ext>
            </a:extLst>
          </p:cNvPr>
          <p:cNvSpPr/>
          <p:nvPr userDrawn="1"/>
        </p:nvSpPr>
        <p:spPr>
          <a:xfrm rot="5400000">
            <a:off x="-117580" y="394613"/>
            <a:ext cx="456392" cy="221232"/>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2" name="Slide Number Placeholder 5">
            <a:extLst>
              <a:ext uri="{FF2B5EF4-FFF2-40B4-BE49-F238E27FC236}">
                <a16:creationId xmlns:a16="http://schemas.microsoft.com/office/drawing/2014/main" id="{A6FFCF44-1256-40E2-AD34-39552A334BBE}"/>
              </a:ext>
            </a:extLst>
          </p:cNvPr>
          <p:cNvSpPr txBox="1">
            <a:spLocks/>
          </p:cNvSpPr>
          <p:nvPr userDrawn="1"/>
        </p:nvSpPr>
        <p:spPr>
          <a:xfrm>
            <a:off x="11860437" y="6411552"/>
            <a:ext cx="217256" cy="169277"/>
          </a:xfrm>
          <a:prstGeom prst="rect">
            <a:avLst/>
          </a:prstGeom>
        </p:spPr>
        <p:txBody>
          <a:bodyPr vert="horz" wrap="square" lIns="15240" tIns="7620" rIns="15240" bIns="7620" rtlCol="0" anchor="ctr">
            <a:spAutoFit/>
          </a:bodyP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9058DB-30C9-4F64-8719-9EAD4E263111}" type="slidenum">
              <a:rPr lang="en-US" smtClean="0">
                <a:solidFill>
                  <a:schemeClr val="bg1"/>
                </a:solidFill>
                <a:latin typeface="Gotham Light" panose="02000603030000020004" pitchFamily="2" charset="0"/>
              </a:rPr>
              <a:pPr/>
              <a:t>‹#›</a:t>
            </a:fld>
            <a:endParaRPr lang="en-US">
              <a:solidFill>
                <a:schemeClr val="bg1"/>
              </a:solidFill>
              <a:latin typeface="Gotham Light" panose="02000603030000020004" pitchFamily="2" charset="0"/>
            </a:endParaRPr>
          </a:p>
        </p:txBody>
      </p:sp>
      <p:pic>
        <p:nvPicPr>
          <p:cNvPr id="13" name="Picture 12">
            <a:extLst>
              <a:ext uri="{FF2B5EF4-FFF2-40B4-BE49-F238E27FC236}">
                <a16:creationId xmlns:a16="http://schemas.microsoft.com/office/drawing/2014/main" id="{23304A6A-D15B-47E1-B072-1C47E2C76553}"/>
              </a:ext>
            </a:extLst>
          </p:cNvPr>
          <p:cNvPicPr/>
          <p:nvPr userDrawn="1"/>
        </p:nvPicPr>
        <p:blipFill>
          <a:blip r:embed="rId11" cstate="print">
            <a:extLst>
              <a:ext uri="{28A0092B-C50C-407E-A947-70E740481C1C}">
                <a14:useLocalDpi xmlns:a14="http://schemas.microsoft.com/office/drawing/2010/main" val="0"/>
              </a:ext>
            </a:extLst>
          </a:blip>
          <a:stretch>
            <a:fillRect/>
          </a:stretch>
        </p:blipFill>
        <p:spPr>
          <a:xfrm>
            <a:off x="10755433" y="31710"/>
            <a:ext cx="1428750" cy="596265"/>
          </a:xfrm>
          <a:prstGeom prst="rect">
            <a:avLst/>
          </a:prstGeom>
        </p:spPr>
      </p:pic>
    </p:spTree>
    <p:extLst>
      <p:ext uri="{BB962C8B-B14F-4D97-AF65-F5344CB8AC3E}">
        <p14:creationId xmlns:p14="http://schemas.microsoft.com/office/powerpoint/2010/main" val="2928327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1pPr>
      <a:lvl2pPr marL="457200" indent="-228600" algn="l" defTabSz="914400" rtl="0" eaLnBrk="1" latinLnBrk="0" hangingPunct="1">
        <a:lnSpc>
          <a:spcPct val="90000"/>
        </a:lnSpc>
        <a:spcBef>
          <a:spcPts val="500"/>
        </a:spcBef>
        <a:buClr>
          <a:schemeClr val="accent1"/>
        </a:buClr>
        <a:buFont typeface="Calibri" panose="020F0502020204030204" pitchFamily="34" charset="0"/>
        <a:buChar char="»"/>
        <a:defRPr sz="1600" kern="1200">
          <a:solidFill>
            <a:schemeClr val="tx1"/>
          </a:solidFill>
          <a:latin typeface="Gotham Light" panose="02000603030000020004" pitchFamily="2" charset="0"/>
          <a:ea typeface="+mn-ea"/>
          <a:cs typeface="+mn-cs"/>
        </a:defRPr>
      </a:lvl2pPr>
      <a:lvl3pPr marL="746125" indent="-228600" algn="l" defTabSz="914400" rtl="0" eaLnBrk="1" latinLnBrk="0" hangingPunct="1">
        <a:lnSpc>
          <a:spcPct val="90000"/>
        </a:lnSpc>
        <a:spcBef>
          <a:spcPts val="5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3pPr>
      <a:lvl4pPr marL="974725"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Gotham Light" panose="02000603030000020004" pitchFamily="2"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425" imgH="426" progId="TCLayout.ActiveDocument.1">
                  <p:embed/>
                </p:oleObj>
              </mc:Choice>
              <mc:Fallback>
                <p:oleObj name="think-cell Slide" r:id="rId8" imgW="425" imgH="426" progId="TCLayout.ActiveDocument.1">
                  <p:embed/>
                  <p:pic>
                    <p:nvPicPr>
                      <p:cNvPr id="6" name="Object 5"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4B9995B-F1D1-41E0-B428-B93E0C99B409}"/>
              </a:ext>
            </a:extLst>
          </p:cNvPr>
          <p:cNvSpPr/>
          <p:nvPr userDrawn="1">
            <p:custDataLst>
              <p:tags r:id="rId7"/>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Gotham Light" panose="02000603030000020004"/>
              <a:ea typeface="+mj-ea"/>
              <a:cs typeface="+mj-cs"/>
              <a:sym typeface="Gotham Light" panose="02000603030000020004"/>
            </a:endParaRPr>
          </a:p>
        </p:txBody>
      </p:sp>
      <p:sp>
        <p:nvSpPr>
          <p:cNvPr id="20" name="Arrow: Pentagon 19">
            <a:extLst>
              <a:ext uri="{FF2B5EF4-FFF2-40B4-BE49-F238E27FC236}">
                <a16:creationId xmlns:a16="http://schemas.microsoft.com/office/drawing/2014/main" id="{26CDDB92-D8A7-4813-8A72-784E3B907D60}"/>
              </a:ext>
            </a:extLst>
          </p:cNvPr>
          <p:cNvSpPr/>
          <p:nvPr userDrawn="1"/>
        </p:nvSpPr>
        <p:spPr>
          <a:xfrm flipH="1">
            <a:off x="11746131" y="6324600"/>
            <a:ext cx="445869" cy="343180"/>
          </a:xfrm>
          <a:prstGeom prst="homePlate">
            <a:avLst>
              <a:gd name="adj" fmla="val 33686"/>
            </a:avLst>
          </a:prstGeom>
          <a:solidFill>
            <a:srgbClr val="EB3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tham Light" panose="02000603030000020004" pitchFamily="2" charset="0"/>
            </a:endParaRPr>
          </a:p>
        </p:txBody>
      </p:sp>
      <p:sp>
        <p:nvSpPr>
          <p:cNvPr id="2" name="Title Placeholder 1">
            <a:extLst>
              <a:ext uri="{FF2B5EF4-FFF2-40B4-BE49-F238E27FC236}">
                <a16:creationId xmlns:a16="http://schemas.microsoft.com/office/drawing/2014/main" id="{B57DE2E4-39FD-4747-A53E-5C87FACD236D}"/>
              </a:ext>
            </a:extLst>
          </p:cNvPr>
          <p:cNvSpPr>
            <a:spLocks noGrp="1"/>
          </p:cNvSpPr>
          <p:nvPr>
            <p:ph type="title"/>
          </p:nvPr>
        </p:nvSpPr>
        <p:spPr>
          <a:xfrm>
            <a:off x="324416" y="303636"/>
            <a:ext cx="11543168" cy="403187"/>
          </a:xfrm>
          <a:prstGeom prst="rect">
            <a:avLst/>
          </a:prstGeom>
        </p:spPr>
        <p:txBody>
          <a:bodyPr vert="horz" wrap="square" lIns="15240" tIns="7620" rIns="15240" bIns="762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D56DB6E4-BFBD-4EDA-AE3B-7A8FD4D4DFA1}"/>
              </a:ext>
            </a:extLst>
          </p:cNvPr>
          <p:cNvSpPr>
            <a:spLocks noGrp="1"/>
          </p:cNvSpPr>
          <p:nvPr>
            <p:ph type="body" idx="1"/>
          </p:nvPr>
        </p:nvSpPr>
        <p:spPr>
          <a:xfrm>
            <a:off x="324415" y="1145391"/>
            <a:ext cx="11543169" cy="1094146"/>
          </a:xfrm>
          <a:prstGeom prst="rect">
            <a:avLst/>
          </a:prstGeom>
        </p:spPr>
        <p:txBody>
          <a:bodyPr vert="horz" wrap="square" lIns="15240" tIns="7620" rIns="15240" bIns="7620" rtlCol="0">
            <a:sp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E1D16D1C-E046-4EF6-8CD8-783F9A8C582A}"/>
              </a:ext>
            </a:extLst>
          </p:cNvPr>
          <p:cNvSpPr>
            <a:spLocks noGrp="1"/>
          </p:cNvSpPr>
          <p:nvPr>
            <p:ph type="dt" sz="half" idx="2"/>
          </p:nvPr>
        </p:nvSpPr>
        <p:spPr>
          <a:xfrm>
            <a:off x="324415" y="6538035"/>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Source: </a:t>
            </a:r>
          </a:p>
        </p:txBody>
      </p:sp>
      <p:sp>
        <p:nvSpPr>
          <p:cNvPr id="5" name="Footer Placeholder 4">
            <a:extLst>
              <a:ext uri="{FF2B5EF4-FFF2-40B4-BE49-F238E27FC236}">
                <a16:creationId xmlns:a16="http://schemas.microsoft.com/office/drawing/2014/main" id="{1BCE2C20-B1D5-4BC6-A6CA-6FA9F0B51320}"/>
              </a:ext>
            </a:extLst>
          </p:cNvPr>
          <p:cNvSpPr>
            <a:spLocks noGrp="1"/>
          </p:cNvSpPr>
          <p:nvPr>
            <p:ph type="ftr" sz="quarter" idx="3"/>
          </p:nvPr>
        </p:nvSpPr>
        <p:spPr>
          <a:xfrm>
            <a:off x="324415" y="6285068"/>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Footnote:</a:t>
            </a:r>
          </a:p>
        </p:txBody>
      </p:sp>
      <p:cxnSp>
        <p:nvCxnSpPr>
          <p:cNvPr id="10" name="Straight Connector 9">
            <a:extLst>
              <a:ext uri="{FF2B5EF4-FFF2-40B4-BE49-F238E27FC236}">
                <a16:creationId xmlns:a16="http://schemas.microsoft.com/office/drawing/2014/main" id="{EA7873EB-6BAD-43C0-B870-0AE8D5E5C4CE}"/>
              </a:ext>
            </a:extLst>
          </p:cNvPr>
          <p:cNvCxnSpPr>
            <a:cxnSpLocks/>
            <a:stCxn id="20" idx="3"/>
          </p:cNvCxnSpPr>
          <p:nvPr userDrawn="1"/>
        </p:nvCxnSpPr>
        <p:spPr>
          <a:xfrm flipH="1">
            <a:off x="-4757" y="6496190"/>
            <a:ext cx="11750888" cy="0"/>
          </a:xfrm>
          <a:prstGeom prst="line">
            <a:avLst/>
          </a:prstGeom>
          <a:ln>
            <a:solidFill>
              <a:srgbClr val="EB3237"/>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F7D3A27-85EF-4023-A90F-B507F9C7BBC7}"/>
              </a:ext>
            </a:extLst>
          </p:cNvPr>
          <p:cNvSpPr/>
          <p:nvPr userDrawn="1"/>
        </p:nvSpPr>
        <p:spPr>
          <a:xfrm rot="5400000">
            <a:off x="-117580" y="394613"/>
            <a:ext cx="456392" cy="221232"/>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2" name="Slide Number Placeholder 5">
            <a:extLst>
              <a:ext uri="{FF2B5EF4-FFF2-40B4-BE49-F238E27FC236}">
                <a16:creationId xmlns:a16="http://schemas.microsoft.com/office/drawing/2014/main" id="{A6FFCF44-1256-40E2-AD34-39552A334BBE}"/>
              </a:ext>
            </a:extLst>
          </p:cNvPr>
          <p:cNvSpPr txBox="1">
            <a:spLocks/>
          </p:cNvSpPr>
          <p:nvPr userDrawn="1"/>
        </p:nvSpPr>
        <p:spPr>
          <a:xfrm>
            <a:off x="11860437" y="6411552"/>
            <a:ext cx="217256" cy="169277"/>
          </a:xfrm>
          <a:prstGeom prst="rect">
            <a:avLst/>
          </a:prstGeom>
        </p:spPr>
        <p:txBody>
          <a:bodyPr vert="horz" wrap="square" lIns="15240" tIns="7620" rIns="15240" bIns="7620" rtlCol="0" anchor="ctr">
            <a:spAutoFit/>
          </a:bodyP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9058DB-30C9-4F64-8719-9EAD4E263111}" type="slidenum">
              <a:rPr lang="en-US" smtClean="0">
                <a:solidFill>
                  <a:schemeClr val="bg1"/>
                </a:solidFill>
                <a:latin typeface="Gotham Light" panose="02000603030000020004" pitchFamily="2" charset="0"/>
              </a:rPr>
              <a:pPr/>
              <a:t>‹#›</a:t>
            </a:fld>
            <a:endParaRPr lang="en-US">
              <a:solidFill>
                <a:schemeClr val="bg1"/>
              </a:solidFill>
              <a:latin typeface="Gotham Light" panose="02000603030000020004" pitchFamily="2" charset="0"/>
            </a:endParaRPr>
          </a:p>
        </p:txBody>
      </p:sp>
      <p:pic>
        <p:nvPicPr>
          <p:cNvPr id="14" name="Picture 13">
            <a:extLst>
              <a:ext uri="{FF2B5EF4-FFF2-40B4-BE49-F238E27FC236}">
                <a16:creationId xmlns:a16="http://schemas.microsoft.com/office/drawing/2014/main" id="{FDFCD0C7-445F-4A14-9C86-5CF981271CEE}"/>
              </a:ext>
            </a:extLst>
          </p:cNvPr>
          <p:cNvPicPr/>
          <p:nvPr userDrawn="1"/>
        </p:nvPicPr>
        <p:blipFill>
          <a:blip r:embed="rId10" cstate="print">
            <a:extLst>
              <a:ext uri="{28A0092B-C50C-407E-A947-70E740481C1C}">
                <a14:useLocalDpi xmlns:a14="http://schemas.microsoft.com/office/drawing/2010/main" val="0"/>
              </a:ext>
            </a:extLst>
          </a:blip>
          <a:stretch>
            <a:fillRect/>
          </a:stretch>
        </p:blipFill>
        <p:spPr>
          <a:xfrm>
            <a:off x="10736027" y="18414"/>
            <a:ext cx="1428750" cy="596265"/>
          </a:xfrm>
          <a:prstGeom prst="rect">
            <a:avLst/>
          </a:prstGeom>
        </p:spPr>
      </p:pic>
    </p:spTree>
    <p:extLst>
      <p:ext uri="{BB962C8B-B14F-4D97-AF65-F5344CB8AC3E}">
        <p14:creationId xmlns:p14="http://schemas.microsoft.com/office/powerpoint/2010/main" val="2415707721"/>
      </p:ext>
    </p:extLst>
  </p:cSld>
  <p:clrMap bg1="lt1" tx1="dk1" bg2="lt2" tx2="dk2" accent1="accent1" accent2="accent2" accent3="accent3" accent4="accent4" accent5="accent5" accent6="accent6" hlink="hlink" folHlink="folHlink"/>
  <p:sldLayoutIdLst>
    <p:sldLayoutId id="2147483669" r:id="rId1"/>
    <p:sldLayoutId id="2147483674" r:id="rId2"/>
    <p:sldLayoutId id="2147483671" r:id="rId3"/>
    <p:sldLayoutId id="2147483673" r:id="rId4"/>
  </p:sldLayoutIdLst>
  <p:txStyles>
    <p:title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1pPr>
      <a:lvl2pPr marL="457200" indent="-228600" algn="l" defTabSz="914400" rtl="0" eaLnBrk="1" latinLnBrk="0" hangingPunct="1">
        <a:lnSpc>
          <a:spcPct val="90000"/>
        </a:lnSpc>
        <a:spcBef>
          <a:spcPts val="500"/>
        </a:spcBef>
        <a:buClr>
          <a:schemeClr val="accent1"/>
        </a:buClr>
        <a:buFont typeface="Calibri" panose="020F0502020204030204" pitchFamily="34" charset="0"/>
        <a:buChar char="»"/>
        <a:defRPr sz="1600" kern="1200">
          <a:solidFill>
            <a:schemeClr val="tx1"/>
          </a:solidFill>
          <a:latin typeface="Gotham Light" panose="02000603030000020004" pitchFamily="2" charset="0"/>
          <a:ea typeface="+mn-ea"/>
          <a:cs typeface="+mn-cs"/>
        </a:defRPr>
      </a:lvl2pPr>
      <a:lvl3pPr marL="746125" indent="-228600" algn="l" defTabSz="914400" rtl="0" eaLnBrk="1" latinLnBrk="0" hangingPunct="1">
        <a:lnSpc>
          <a:spcPct val="90000"/>
        </a:lnSpc>
        <a:spcBef>
          <a:spcPts val="5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3pPr>
      <a:lvl4pPr marL="974725"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Gotham Light" panose="02000603030000020004" pitchFamily="2"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5"/>
          <p:cNvPicPr preferRelativeResize="0"/>
          <p:nvPr/>
        </p:nvPicPr>
        <p:blipFill/>
        <p:spPr>
          <a:xfrm>
            <a:off x="1588" y="1588"/>
            <a:ext cx="1588" cy="1588"/>
          </a:xfrm>
          <a:prstGeom prst="rect">
            <a:avLst/>
          </a:prstGeom>
          <a:noFill/>
          <a:ln>
            <a:noFill/>
          </a:ln>
        </p:spPr>
      </p:pic>
      <p:sp>
        <p:nvSpPr>
          <p:cNvPr id="40" name="Google Shape;40;p5"/>
          <p:cNvSpPr txBox="1">
            <a:spLocks noGrp="1"/>
          </p:cNvSpPr>
          <p:nvPr>
            <p:ph type="ctrTitle" idx="4294967295"/>
          </p:nvPr>
        </p:nvSpPr>
        <p:spPr>
          <a:xfrm>
            <a:off x="0" y="2005781"/>
            <a:ext cx="5530645" cy="1652451"/>
          </a:xfrm>
          <a:prstGeom prst="rect">
            <a:avLst/>
          </a:prstGeom>
          <a:noFill/>
          <a:ln>
            <a:noFill/>
          </a:ln>
        </p:spPr>
        <p:txBody>
          <a:bodyPr spcFirstLastPara="1" wrap="square" lIns="15225" tIns="7600" rIns="15225" bIns="7600" anchor="b" anchorCtr="0">
            <a:noAutofit/>
          </a:bodyPr>
          <a:lstStyle/>
          <a:p>
            <a:r>
              <a:rPr lang="en-US" sz="3600" dirty="0">
                <a:solidFill>
                  <a:schemeClr val="bg1"/>
                </a:solidFill>
                <a:latin typeface="Gotham Light" pitchFamily="50" charset="0"/>
              </a:rPr>
              <a:t>Introduction to Data Science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5" name="TextBox 4">
            <a:extLst>
              <a:ext uri="{FF2B5EF4-FFF2-40B4-BE49-F238E27FC236}">
                <a16:creationId xmlns:a16="http://schemas.microsoft.com/office/drawing/2014/main" id="{9737242C-844E-4680-A6D9-214EAA816D06}"/>
              </a:ext>
            </a:extLst>
          </p:cNvPr>
          <p:cNvSpPr txBox="1"/>
          <p:nvPr/>
        </p:nvSpPr>
        <p:spPr>
          <a:xfrm>
            <a:off x="141662" y="577035"/>
            <a:ext cx="9990480" cy="464871"/>
          </a:xfrm>
          <a:prstGeom prst="rect">
            <a:avLst/>
          </a:prstGeom>
          <a:noFill/>
        </p:spPr>
        <p:txBody>
          <a:bodyPr wrap="square">
            <a:spAutoFit/>
          </a:bodyPr>
          <a:lstStyle/>
          <a:p>
            <a:pPr marL="0" marR="0">
              <a:lnSpc>
                <a:spcPct val="150000"/>
              </a:lnSpc>
              <a:spcBef>
                <a:spcPts val="900"/>
              </a:spcBef>
              <a:spcAft>
                <a:spcPts val="900"/>
              </a:spcAft>
            </a:pPr>
            <a:r>
              <a:rPr lang="en-US" sz="1800" b="1" dirty="0">
                <a:effectLst/>
                <a:latin typeface="+mj-lt"/>
                <a:ea typeface="Calibri" panose="020F0502020204030204" pitchFamily="34" charset="0"/>
                <a:cs typeface="Times New Roman" panose="02020603050405020304" pitchFamily="18" charset="0"/>
              </a:rPr>
              <a:t>Top 6 most important Python libraries and packages for data science are:</a:t>
            </a:r>
          </a:p>
        </p:txBody>
      </p:sp>
      <p:pic>
        <p:nvPicPr>
          <p:cNvPr id="6" name="Picture">
            <a:extLst>
              <a:ext uri="{FF2B5EF4-FFF2-40B4-BE49-F238E27FC236}">
                <a16:creationId xmlns:a16="http://schemas.microsoft.com/office/drawing/2014/main" id="{E570D87B-6585-432B-B950-EB04E78532BC}"/>
              </a:ext>
            </a:extLst>
          </p:cNvPr>
          <p:cNvPicPr/>
          <p:nvPr/>
        </p:nvPicPr>
        <p:blipFill>
          <a:blip r:embed="rId3"/>
          <a:stretch>
            <a:fillRect/>
          </a:stretch>
        </p:blipFill>
        <p:spPr bwMode="auto">
          <a:xfrm>
            <a:off x="376236" y="1458401"/>
            <a:ext cx="6983209" cy="4590128"/>
          </a:xfrm>
          <a:prstGeom prst="rect">
            <a:avLst/>
          </a:prstGeom>
          <a:noFill/>
          <a:ln w="9525">
            <a:noFill/>
            <a:headEnd/>
            <a:tailEnd/>
          </a:ln>
        </p:spPr>
      </p:pic>
      <p:sp>
        <p:nvSpPr>
          <p:cNvPr id="8" name="TextBox 7">
            <a:extLst>
              <a:ext uri="{FF2B5EF4-FFF2-40B4-BE49-F238E27FC236}">
                <a16:creationId xmlns:a16="http://schemas.microsoft.com/office/drawing/2014/main" id="{5C6549D8-2262-44DA-A2EA-38436E77ED1C}"/>
              </a:ext>
            </a:extLst>
          </p:cNvPr>
          <p:cNvSpPr txBox="1"/>
          <p:nvPr/>
        </p:nvSpPr>
        <p:spPr>
          <a:xfrm>
            <a:off x="7816645" y="2305615"/>
            <a:ext cx="4218039" cy="2246769"/>
          </a:xfrm>
          <a:prstGeom prst="rect">
            <a:avLst/>
          </a:prstGeom>
          <a:noFill/>
        </p:spPr>
        <p:txBody>
          <a:bodyPr wrap="square">
            <a:spAutoFit/>
          </a:bodyPr>
          <a:lstStyle/>
          <a:p>
            <a:pPr marL="0" marR="0" algn="just">
              <a:spcBef>
                <a:spcPts val="900"/>
              </a:spcBef>
              <a:spcAft>
                <a:spcPts val="900"/>
              </a:spcAft>
            </a:pPr>
            <a:r>
              <a:rPr lang="en-US" sz="2800" dirty="0">
                <a:effectLst/>
                <a:latin typeface="+mj-lt"/>
                <a:ea typeface="Calibri" panose="020F0502020204030204" pitchFamily="34" charset="0"/>
                <a:cs typeface="Times New Roman" panose="02020603050405020304" pitchFamily="18" charset="0"/>
              </a:rPr>
              <a:t>This course will teach you how to use NumPy, Pandas, Matplotlib, and or Seaborn for various data science activities.</a:t>
            </a:r>
          </a:p>
        </p:txBody>
      </p:sp>
    </p:spTree>
    <p:extLst>
      <p:ext uri="{BB962C8B-B14F-4D97-AF65-F5344CB8AC3E}">
        <p14:creationId xmlns:p14="http://schemas.microsoft.com/office/powerpoint/2010/main" val="114859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Lifecycle of data science</a:t>
            </a:r>
            <a:endParaRPr sz="3600" b="1" dirty="0">
              <a:solidFill>
                <a:srgbClr val="0070C0"/>
              </a:solidFill>
              <a:latin typeface="Gotham Light" pitchFamily="50" charset="0"/>
              <a:cs typeface="Calibri"/>
              <a:sym typeface="Calibri"/>
            </a:endParaRPr>
          </a:p>
        </p:txBody>
      </p:sp>
      <p:sp>
        <p:nvSpPr>
          <p:cNvPr id="7" name="TextBox 6">
            <a:extLst>
              <a:ext uri="{FF2B5EF4-FFF2-40B4-BE49-F238E27FC236}">
                <a16:creationId xmlns:a16="http://schemas.microsoft.com/office/drawing/2014/main" id="{D092EF92-3D9C-4E77-A6A7-FDE9F05088A0}"/>
              </a:ext>
            </a:extLst>
          </p:cNvPr>
          <p:cNvSpPr txBox="1"/>
          <p:nvPr/>
        </p:nvSpPr>
        <p:spPr>
          <a:xfrm>
            <a:off x="210939" y="1041332"/>
            <a:ext cx="6098458" cy="463397"/>
          </a:xfrm>
          <a:prstGeom prst="rect">
            <a:avLst/>
          </a:prstGeom>
          <a:noFill/>
        </p:spPr>
        <p:txBody>
          <a:bodyPr wrap="square">
            <a:spAutoFit/>
          </a:bodyPr>
          <a:lstStyle/>
          <a:p>
            <a:pPr marL="0" marR="0">
              <a:lnSpc>
                <a:spcPct val="150000"/>
              </a:lnSpc>
              <a:spcBef>
                <a:spcPts val="900"/>
              </a:spcBef>
              <a:spcAft>
                <a:spcPts val="9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general lifecycle of data science involves: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a:extLst>
              <a:ext uri="{FF2B5EF4-FFF2-40B4-BE49-F238E27FC236}">
                <a16:creationId xmlns:a16="http://schemas.microsoft.com/office/drawing/2014/main" id="{04584A24-C541-488C-860C-3AD05CEE7CC5}"/>
              </a:ext>
            </a:extLst>
          </p:cNvPr>
          <p:cNvPicPr/>
          <p:nvPr/>
        </p:nvPicPr>
        <p:blipFill>
          <a:blip r:embed="rId3"/>
          <a:stretch>
            <a:fillRect/>
          </a:stretch>
        </p:blipFill>
        <p:spPr bwMode="auto">
          <a:xfrm>
            <a:off x="582561" y="2098548"/>
            <a:ext cx="8763000" cy="3718120"/>
          </a:xfrm>
          <a:prstGeom prst="rect">
            <a:avLst/>
          </a:prstGeom>
          <a:noFill/>
          <a:ln w="9525">
            <a:noFill/>
            <a:headEnd/>
            <a:tailEnd/>
          </a:ln>
        </p:spPr>
      </p:pic>
    </p:spTree>
    <p:extLst>
      <p:ext uri="{BB962C8B-B14F-4D97-AF65-F5344CB8AC3E}">
        <p14:creationId xmlns:p14="http://schemas.microsoft.com/office/powerpoint/2010/main" val="262857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Data Science Use Cases</a:t>
            </a:r>
            <a:endParaRPr sz="3600" b="1" dirty="0">
              <a:solidFill>
                <a:srgbClr val="0070C0"/>
              </a:solidFill>
              <a:latin typeface="Gotham Light" pitchFamily="50" charset="0"/>
              <a:cs typeface="Calibri"/>
              <a:sym typeface="Calibri"/>
            </a:endParaRPr>
          </a:p>
        </p:txBody>
      </p:sp>
      <p:sp>
        <p:nvSpPr>
          <p:cNvPr id="6" name="TextBox 5">
            <a:extLst>
              <a:ext uri="{FF2B5EF4-FFF2-40B4-BE49-F238E27FC236}">
                <a16:creationId xmlns:a16="http://schemas.microsoft.com/office/drawing/2014/main" id="{90955FE7-FBF6-4603-9521-FEEA6B388BE1}"/>
              </a:ext>
            </a:extLst>
          </p:cNvPr>
          <p:cNvSpPr txBox="1"/>
          <p:nvPr/>
        </p:nvSpPr>
        <p:spPr>
          <a:xfrm>
            <a:off x="210939" y="924265"/>
            <a:ext cx="11764751" cy="5575052"/>
          </a:xfrm>
          <a:prstGeom prst="rect">
            <a:avLst/>
          </a:prstGeom>
          <a:noFill/>
        </p:spPr>
        <p:txBody>
          <a:bodyPr wrap="square">
            <a:spAutoFit/>
          </a:bodyPr>
          <a:lstStyle/>
          <a:p>
            <a:pPr marL="0" marR="0" algn="just">
              <a:lnSpc>
                <a:spcPct val="150000"/>
              </a:lnSpc>
              <a:spcBef>
                <a:spcPts val="900"/>
              </a:spcBef>
              <a:spcAft>
                <a:spcPts val="0"/>
              </a:spcAft>
            </a:pPr>
            <a:r>
              <a:rPr lang="en-US" sz="2400" dirty="0">
                <a:effectLst/>
                <a:latin typeface="+mj-lt"/>
                <a:ea typeface="Calibri" panose="020F0502020204030204" pitchFamily="34" charset="0"/>
                <a:cs typeface="Times New Roman" panose="02020603050405020304" pitchFamily="18" charset="0"/>
              </a:rPr>
              <a:t>Data science helps us achieve some major goals that either were not possible or required a great deal more time and energy just a few years ago. The following are the most relevant and efficient data science use cases:</a:t>
            </a:r>
          </a:p>
          <a:p>
            <a:pPr marL="342900" marR="0" lvl="0" indent="-342900" algn="just">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Forecasting (sales, revenue and customer retention)</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Pattern detection (weather patterns, financial market patterns, etc.)</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Recommendations (movies, restaurants and books you may like)</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Anomaly detection (fraud, disease, crime, etc.)</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Automation and decision-making (background checks, credit worthiness, etc.)</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Classifications (email spam, diseases, phishing website)</a:t>
            </a:r>
          </a:p>
          <a:p>
            <a:pPr marL="342900" marR="0" lvl="0" indent="-342900">
              <a:lnSpc>
                <a:spcPct val="150000"/>
              </a:lnSpc>
              <a:spcBef>
                <a:spcPts val="0"/>
              </a:spcBef>
              <a:spcAft>
                <a:spcPts val="0"/>
              </a:spcAft>
              <a:buFont typeface="Symbol" panose="05050102010706020507" pitchFamily="18" charset="2"/>
              <a:buBlip>
                <a:blip r:embed="rId3"/>
              </a:buBlip>
              <a:tabLst>
                <a:tab pos="0" algn="l"/>
              </a:tabLst>
            </a:pPr>
            <a:r>
              <a:rPr lang="en-US" sz="2400" dirty="0">
                <a:effectLst/>
                <a:latin typeface="+mj-lt"/>
                <a:ea typeface="Calibri" panose="020F0502020204030204" pitchFamily="34" charset="0"/>
                <a:cs typeface="Arial" panose="020B0604020202020204" pitchFamily="34" charset="0"/>
              </a:rPr>
              <a:t>Recognition (facial, voice, text, etc.)</a:t>
            </a:r>
          </a:p>
        </p:txBody>
      </p:sp>
    </p:spTree>
    <p:extLst>
      <p:ext uri="{BB962C8B-B14F-4D97-AF65-F5344CB8AC3E}">
        <p14:creationId xmlns:p14="http://schemas.microsoft.com/office/powerpoint/2010/main" val="202881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Other use cases by some organizations:</a:t>
            </a:r>
            <a:endParaRPr sz="3600" b="1" dirty="0">
              <a:solidFill>
                <a:srgbClr val="0070C0"/>
              </a:solidFill>
              <a:latin typeface="Gotham Light" pitchFamily="50" charset="0"/>
              <a:cs typeface="Calibri"/>
              <a:sym typeface="Calibri"/>
            </a:endParaRPr>
          </a:p>
        </p:txBody>
      </p:sp>
      <p:pic>
        <p:nvPicPr>
          <p:cNvPr id="5" name="Picture">
            <a:extLst>
              <a:ext uri="{FF2B5EF4-FFF2-40B4-BE49-F238E27FC236}">
                <a16:creationId xmlns:a16="http://schemas.microsoft.com/office/drawing/2014/main" id="{0059954E-954A-4CA0-BD57-1F40C27E8936}"/>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42450" y="1651819"/>
            <a:ext cx="10795819" cy="4114800"/>
          </a:xfrm>
          <a:prstGeom prst="rect">
            <a:avLst/>
          </a:prstGeom>
          <a:noFill/>
          <a:ln w="9525">
            <a:noFill/>
            <a:headEnd/>
            <a:tailEnd/>
          </a:ln>
        </p:spPr>
      </p:pic>
    </p:spTree>
    <p:extLst>
      <p:ext uri="{BB962C8B-B14F-4D97-AF65-F5344CB8AC3E}">
        <p14:creationId xmlns:p14="http://schemas.microsoft.com/office/powerpoint/2010/main" val="358718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Summary of Study Unit 4 </a:t>
            </a:r>
          </a:p>
        </p:txBody>
      </p:sp>
      <p:sp>
        <p:nvSpPr>
          <p:cNvPr id="6" name="TextBox 5">
            <a:extLst>
              <a:ext uri="{FF2B5EF4-FFF2-40B4-BE49-F238E27FC236}">
                <a16:creationId xmlns:a16="http://schemas.microsoft.com/office/drawing/2014/main" id="{90955FE7-FBF6-4603-9521-FEEA6B388BE1}"/>
              </a:ext>
            </a:extLst>
          </p:cNvPr>
          <p:cNvSpPr txBox="1"/>
          <p:nvPr/>
        </p:nvSpPr>
        <p:spPr>
          <a:xfrm>
            <a:off x="210939" y="924265"/>
            <a:ext cx="11764751" cy="589072"/>
          </a:xfrm>
          <a:prstGeom prst="rect">
            <a:avLst/>
          </a:prstGeom>
          <a:noFill/>
        </p:spPr>
        <p:txBody>
          <a:bodyPr wrap="square">
            <a:spAutoFit/>
          </a:bodyPr>
          <a:lstStyle/>
          <a:p>
            <a:pPr marL="0" marR="0" algn="just">
              <a:lnSpc>
                <a:spcPct val="150000"/>
              </a:lnSpc>
              <a:spcBef>
                <a:spcPts val="900"/>
              </a:spcBef>
              <a:spcAft>
                <a:spcPts val="0"/>
              </a:spcAft>
            </a:pPr>
            <a:endParaRPr lang="en-US" sz="2400" dirty="0">
              <a:effectLst/>
              <a:latin typeface="+mj-lt"/>
              <a:ea typeface="Calibri" panose="020F050202020403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E8B9BB13-C8B8-41C8-B0E3-5D2D178E25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pic>
        <p:nvPicPr>
          <p:cNvPr id="2049" name="Picture 149">
            <a:extLst>
              <a:ext uri="{FF2B5EF4-FFF2-40B4-BE49-F238E27FC236}">
                <a16:creationId xmlns:a16="http://schemas.microsoft.com/office/drawing/2014/main" id="{459DEC96-1B25-41BB-8119-804C9EB4A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050" y="924265"/>
            <a:ext cx="1504950" cy="8937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0EFE75E-5753-41A0-B945-8EE1695A690B}"/>
              </a:ext>
            </a:extLst>
          </p:cNvPr>
          <p:cNvSpPr>
            <a:spLocks noChangeArrowheads="1"/>
          </p:cNvSpPr>
          <p:nvPr/>
        </p:nvSpPr>
        <p:spPr bwMode="auto">
          <a:xfrm>
            <a:off x="210938" y="765393"/>
            <a:ext cx="11764751" cy="5904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235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In this study unit, you have learnt that:	</a:t>
            </a:r>
            <a:endParaRPr kumimoji="0" lang="en-US" altLang="en-US" sz="2800" b="0" i="0" u="none" strike="noStrike" cap="none" normalizeH="0" baseline="0" dirty="0">
              <a:ln>
                <a:noFill/>
              </a:ln>
              <a:solidFill>
                <a:schemeClr val="tx1"/>
              </a:solidFill>
              <a:effectLst/>
              <a:latin typeface="+mj-lt"/>
            </a:endParaRP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Data can come in the form of texts, sounds, images, or numbers written on papers or stored on a computer</a:t>
            </a:r>
            <a:endParaRPr kumimoji="0" lang="en-US" altLang="en-US" sz="2800" b="0" i="0" u="none" strike="noStrike" cap="none" normalizeH="0" baseline="0" dirty="0">
              <a:ln>
                <a:noFill/>
              </a:ln>
              <a:solidFill>
                <a:schemeClr val="tx1"/>
              </a:solidFill>
              <a:effectLst/>
              <a:latin typeface="+mj-lt"/>
            </a:endParaRP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Data can be qualitative or quantitative. It is qualitative if it is non-numerical and quantitative if it can be measured in numbers or counts.</a:t>
            </a:r>
            <a:endParaRPr kumimoji="0" lang="en-US" altLang="en-US" sz="2800" b="0" i="0" u="none" strike="noStrike" cap="none" normalizeH="0" baseline="0" dirty="0">
              <a:ln>
                <a:noFill/>
              </a:ln>
              <a:solidFill>
                <a:schemeClr val="tx1"/>
              </a:solidFill>
              <a:effectLst/>
              <a:latin typeface="+mj-lt"/>
            </a:endParaRP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The field of data science enables us to turn raw data into understanding, insight, and knowledge</a:t>
            </a:r>
            <a:endParaRPr kumimoji="0" lang="en-US" altLang="en-US" sz="2800" b="0" i="0" u="none" strike="noStrike" cap="none" normalizeH="0" baseline="0" dirty="0">
              <a:ln>
                <a:noFill/>
              </a:ln>
              <a:solidFill>
                <a:schemeClr val="tx1"/>
              </a:solidFill>
              <a:effectLst/>
              <a:latin typeface="+mj-lt"/>
            </a:endParaRP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The lifecycle of data science comprises import, tidy, transform, visualize, models, and communicate.</a:t>
            </a:r>
            <a:endParaRPr kumimoji="0" lang="en-US" altLang="en-US"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13638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5" name="Picture 4">
            <a:extLst>
              <a:ext uri="{FF2B5EF4-FFF2-40B4-BE49-F238E27FC236}">
                <a16:creationId xmlns:a16="http://schemas.microsoft.com/office/drawing/2014/main" id="{73C5115E-CD3F-43DC-8219-13AC7387C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996" y="1132297"/>
            <a:ext cx="6934200" cy="5200650"/>
          </a:xfrm>
          <a:prstGeom prst="rect">
            <a:avLst/>
          </a:prstGeom>
        </p:spPr>
      </p:pic>
    </p:spTree>
    <p:extLst>
      <p:ext uri="{BB962C8B-B14F-4D97-AF65-F5344CB8AC3E}">
        <p14:creationId xmlns:p14="http://schemas.microsoft.com/office/powerpoint/2010/main" val="283629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351" y="6101561"/>
            <a:ext cx="12193443" cy="624786"/>
          </a:xfrm>
        </p:spPr>
        <p:txBody>
          <a:bodyPr/>
          <a:lstStyle/>
          <a:p>
            <a:r>
              <a:rPr lang="en-US" sz="4400" dirty="0">
                <a:solidFill>
                  <a:srgbClr val="0070C0"/>
                </a:solidFill>
              </a:rPr>
              <a:t>Data Science</a:t>
            </a:r>
            <a:endParaRPr lang="en-GB" sz="4400" dirty="0">
              <a:solidFill>
                <a:srgbClr val="0070C0"/>
              </a:solidFill>
            </a:endParaRPr>
          </a:p>
        </p:txBody>
      </p:sp>
    </p:spTree>
    <p:extLst>
      <p:ext uri="{BB962C8B-B14F-4D97-AF65-F5344CB8AC3E}">
        <p14:creationId xmlns:p14="http://schemas.microsoft.com/office/powerpoint/2010/main" val="35102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3" name="Rectangle 2">
            <a:extLst>
              <a:ext uri="{FF2B5EF4-FFF2-40B4-BE49-F238E27FC236}">
                <a16:creationId xmlns:a16="http://schemas.microsoft.com/office/drawing/2014/main" id="{C03C8679-6761-42E5-8CBA-48083BEE7BBB}"/>
              </a:ext>
            </a:extLst>
          </p:cNvPr>
          <p:cNvSpPr/>
          <p:nvPr/>
        </p:nvSpPr>
        <p:spPr>
          <a:xfrm>
            <a:off x="299427" y="1840219"/>
            <a:ext cx="11593145" cy="3053465"/>
          </a:xfrm>
          <a:prstGeom prst="rect">
            <a:avLst/>
          </a:prstGeom>
        </p:spPr>
        <p:txBody>
          <a:bodyPr wrap="square">
            <a:spAutoFit/>
          </a:bodyPr>
          <a:lstStyle/>
          <a:p>
            <a:pPr>
              <a:lnSpc>
                <a:spcPct val="150000"/>
              </a:lnSpc>
            </a:pPr>
            <a:r>
              <a:rPr lang="en-US" sz="3200" dirty="0"/>
              <a:t>Data science is a set of fundamental principles that guide the principled extraction of information and knowledge from data. The field of data science enables us to turn raw data into understanding, insight, and knowledge.</a:t>
            </a:r>
            <a:endParaRPr lang="en-US" sz="3600" dirty="0">
              <a:solidFill>
                <a:schemeClr val="tx1"/>
              </a:solidFill>
              <a:latin typeface="+mj-lt"/>
            </a:endParaRPr>
          </a:p>
        </p:txBody>
      </p:sp>
      <p:sp>
        <p:nvSpPr>
          <p:cNvPr id="4" name="Google Shape;62;p6">
            <a:extLst>
              <a:ext uri="{FF2B5EF4-FFF2-40B4-BE49-F238E27FC236}">
                <a16:creationId xmlns:a16="http://schemas.microsoft.com/office/drawing/2014/main" id="{F38B11BB-56D0-4B55-AD54-292CE6C26D8D}"/>
              </a:ext>
            </a:extLst>
          </p:cNvPr>
          <p:cNvSpPr/>
          <p:nvPr/>
        </p:nvSpPr>
        <p:spPr>
          <a:xfrm>
            <a:off x="210939" y="188603"/>
            <a:ext cx="690541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What is data science?</a:t>
            </a:r>
            <a:endParaRPr sz="3600" b="1" dirty="0">
              <a:solidFill>
                <a:srgbClr val="0070C0"/>
              </a:solidFill>
              <a:latin typeface="Gotham Light" pitchFamily="50" charset="0"/>
              <a:cs typeface="Calibri"/>
              <a:sym typeface="Calibri"/>
            </a:endParaRPr>
          </a:p>
        </p:txBody>
      </p:sp>
    </p:spTree>
    <p:extLst>
      <p:ext uri="{BB962C8B-B14F-4D97-AF65-F5344CB8AC3E}">
        <p14:creationId xmlns:p14="http://schemas.microsoft.com/office/powerpoint/2010/main" val="53455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690541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What is data science?</a:t>
            </a:r>
            <a:endParaRPr sz="3600" b="1" dirty="0">
              <a:solidFill>
                <a:srgbClr val="0070C0"/>
              </a:solidFill>
              <a:latin typeface="Gotham Light" pitchFamily="50" charset="0"/>
              <a:cs typeface="Calibri"/>
              <a:sym typeface="Calibri"/>
            </a:endParaRPr>
          </a:p>
        </p:txBody>
      </p:sp>
      <p:pic>
        <p:nvPicPr>
          <p:cNvPr id="5" name="Picture">
            <a:extLst>
              <a:ext uri="{FF2B5EF4-FFF2-40B4-BE49-F238E27FC236}">
                <a16:creationId xmlns:a16="http://schemas.microsoft.com/office/drawing/2014/main" id="{D3BAACBE-32A0-4411-8958-E23151E49886}"/>
              </a:ext>
            </a:extLst>
          </p:cNvPr>
          <p:cNvPicPr/>
          <p:nvPr/>
        </p:nvPicPr>
        <p:blipFill>
          <a:blip r:embed="rId3"/>
          <a:stretch>
            <a:fillRect/>
          </a:stretch>
        </p:blipFill>
        <p:spPr bwMode="auto">
          <a:xfrm>
            <a:off x="486696" y="834793"/>
            <a:ext cx="10235381" cy="5521761"/>
          </a:xfrm>
          <a:prstGeom prst="rect">
            <a:avLst/>
          </a:prstGeom>
          <a:noFill/>
          <a:ln w="9525">
            <a:noFill/>
            <a:headEnd/>
            <a:tailEnd/>
          </a:ln>
        </p:spPr>
      </p:pic>
    </p:spTree>
    <p:extLst>
      <p:ext uri="{BB962C8B-B14F-4D97-AF65-F5344CB8AC3E}">
        <p14:creationId xmlns:p14="http://schemas.microsoft.com/office/powerpoint/2010/main" val="408015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690541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Who is a data scientist?</a:t>
            </a:r>
            <a:endParaRPr sz="3600" b="1" dirty="0">
              <a:solidFill>
                <a:srgbClr val="0070C0"/>
              </a:solidFill>
              <a:latin typeface="Gotham Light" pitchFamily="50" charset="0"/>
              <a:cs typeface="Calibri"/>
              <a:sym typeface="Calibri"/>
            </a:endParaRPr>
          </a:p>
        </p:txBody>
      </p:sp>
      <p:sp>
        <p:nvSpPr>
          <p:cNvPr id="6" name="TextBox 5">
            <a:extLst>
              <a:ext uri="{FF2B5EF4-FFF2-40B4-BE49-F238E27FC236}">
                <a16:creationId xmlns:a16="http://schemas.microsoft.com/office/drawing/2014/main" id="{D186C602-4935-4E9D-8FE1-0F487371623A}"/>
              </a:ext>
            </a:extLst>
          </p:cNvPr>
          <p:cNvSpPr txBox="1"/>
          <p:nvPr/>
        </p:nvSpPr>
        <p:spPr>
          <a:xfrm>
            <a:off x="210940" y="1535309"/>
            <a:ext cx="11823744" cy="3903504"/>
          </a:xfrm>
          <a:prstGeom prst="rect">
            <a:avLst/>
          </a:prstGeom>
          <a:noFill/>
        </p:spPr>
        <p:txBody>
          <a:bodyPr wrap="square">
            <a:spAutoFit/>
          </a:bodyPr>
          <a:lstStyle/>
          <a:p>
            <a:pPr marL="0" marR="0" algn="just">
              <a:lnSpc>
                <a:spcPct val="150000"/>
              </a:lnSpc>
              <a:spcBef>
                <a:spcPts val="900"/>
              </a:spcBef>
              <a:spcAft>
                <a:spcPts val="900"/>
              </a:spcAft>
            </a:pPr>
            <a:r>
              <a:rPr lang="en-US" sz="2800" dirty="0">
                <a:latin typeface="+mj-lt"/>
                <a:cs typeface="Times New Roman" panose="02020603050405020304" pitchFamily="18" charset="0"/>
              </a:rPr>
              <a:t>A data scientist is a professional responsible for collecting, analyzing and interpreting extremely large amounts of data. A data scientist uses their </a:t>
            </a:r>
            <a:r>
              <a:rPr lang="en-US" sz="2800" dirty="0">
                <a:effectLst/>
                <a:latin typeface="+mj-lt"/>
                <a:ea typeface="Calibri" panose="020F0502020204030204" pitchFamily="34" charset="0"/>
                <a:cs typeface="Times New Roman" panose="02020603050405020304" pitchFamily="18" charset="0"/>
              </a:rPr>
              <a:t>skills in mathematics, statistics, computing, business domain, and the scientific method to give data a shape so that it can better express itself. </a:t>
            </a:r>
            <a:r>
              <a:rPr lang="en-US" sz="2800" dirty="0">
                <a:latin typeface="+mj-lt"/>
                <a:cs typeface="Times New Roman" panose="02020603050405020304" pitchFamily="18" charset="0"/>
              </a:rPr>
              <a:t>This job requires the use of advanced analytics technologies, including machine learning and predictive modeling. Data scientist is the sexiest job of the 21st century. </a:t>
            </a:r>
          </a:p>
        </p:txBody>
      </p:sp>
    </p:spTree>
    <p:extLst>
      <p:ext uri="{BB962C8B-B14F-4D97-AF65-F5344CB8AC3E}">
        <p14:creationId xmlns:p14="http://schemas.microsoft.com/office/powerpoint/2010/main" val="292036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690541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How to become a data scientist?</a:t>
            </a:r>
            <a:endParaRPr sz="3600" b="1" dirty="0">
              <a:solidFill>
                <a:srgbClr val="0070C0"/>
              </a:solidFill>
              <a:latin typeface="Gotham Light" pitchFamily="50" charset="0"/>
              <a:cs typeface="Calibri"/>
              <a:sym typeface="Calibri"/>
            </a:endParaRPr>
          </a:p>
        </p:txBody>
      </p:sp>
      <p:sp>
        <p:nvSpPr>
          <p:cNvPr id="6" name="TextBox 5">
            <a:extLst>
              <a:ext uri="{FF2B5EF4-FFF2-40B4-BE49-F238E27FC236}">
                <a16:creationId xmlns:a16="http://schemas.microsoft.com/office/drawing/2014/main" id="{D186C602-4935-4E9D-8FE1-0F487371623A}"/>
              </a:ext>
            </a:extLst>
          </p:cNvPr>
          <p:cNvSpPr txBox="1"/>
          <p:nvPr/>
        </p:nvSpPr>
        <p:spPr>
          <a:xfrm>
            <a:off x="210939" y="1019116"/>
            <a:ext cx="11823744" cy="5299015"/>
          </a:xfrm>
          <a:prstGeom prst="rect">
            <a:avLst/>
          </a:prstGeom>
          <a:noFill/>
        </p:spPr>
        <p:txBody>
          <a:bodyPr wrap="square">
            <a:spAutoFit/>
          </a:bodyPr>
          <a:lstStyle/>
          <a:p>
            <a:pPr marL="0" marR="0">
              <a:lnSpc>
                <a:spcPct val="150000"/>
              </a:lnSpc>
              <a:spcBef>
                <a:spcPts val="900"/>
              </a:spcBef>
              <a:spcAft>
                <a:spcPts val="900"/>
              </a:spcAft>
            </a:pPr>
            <a:r>
              <a:rPr lang="en-US" sz="2800" dirty="0">
                <a:effectLst/>
                <a:latin typeface="+mj-lt"/>
                <a:ea typeface="Calibri" panose="020F0502020204030204" pitchFamily="34" charset="0"/>
                <a:cs typeface="Times New Roman" panose="02020603050405020304" pitchFamily="18" charset="0"/>
              </a:rPr>
              <a:t>The following are general steps to becoming a data scientist:</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Practice every class activity in this course</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Be active in the group discussion</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Question everything about data</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Ask questions when you don’t understand a concept</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Visit other learning resources provided in this course</a:t>
            </a:r>
          </a:p>
          <a:p>
            <a:pPr marL="342900" marR="0" lvl="0" indent="-342900">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Learn from your course mate (other students doing this course with you)</a:t>
            </a:r>
          </a:p>
          <a:p>
            <a:pPr marL="342900" marR="0" lvl="0" indent="-342900">
              <a:lnSpc>
                <a:spcPct val="115000"/>
              </a:lnSpc>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Know how to programme </a:t>
            </a:r>
          </a:p>
          <a:p>
            <a:pPr marL="342900" marR="0" lvl="0" indent="-342900">
              <a:lnSpc>
                <a:spcPct val="115000"/>
              </a:lnSpc>
              <a:spcBef>
                <a:spcPts val="0"/>
              </a:spcBef>
              <a:spcAft>
                <a:spcPts val="1000"/>
              </a:spcAft>
              <a:buFont typeface="Symbol" panose="05050102010706020507" pitchFamily="18" charset="2"/>
              <a:buBlip>
                <a:blip r:embed="rId3"/>
              </a:buBlip>
              <a:tabLst>
                <a:tab pos="0" algn="l"/>
              </a:tabLst>
            </a:pPr>
            <a:r>
              <a:rPr lang="en-US" sz="2800" dirty="0">
                <a:effectLst/>
                <a:latin typeface="+mj-lt"/>
                <a:ea typeface="Calibri" panose="020F0502020204030204" pitchFamily="34" charset="0"/>
                <a:cs typeface="Arial" panose="020B0604020202020204" pitchFamily="34" charset="0"/>
              </a:rPr>
              <a:t>Build projects using the skills learn in this course.</a:t>
            </a:r>
          </a:p>
        </p:txBody>
      </p:sp>
    </p:spTree>
    <p:extLst>
      <p:ext uri="{BB962C8B-B14F-4D97-AF65-F5344CB8AC3E}">
        <p14:creationId xmlns:p14="http://schemas.microsoft.com/office/powerpoint/2010/main" val="38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3" name="Rectangle 2">
            <a:extLst>
              <a:ext uri="{FF2B5EF4-FFF2-40B4-BE49-F238E27FC236}">
                <a16:creationId xmlns:a16="http://schemas.microsoft.com/office/drawing/2014/main" id="{C03C8679-6761-42E5-8CBA-48083BEE7BBB}"/>
              </a:ext>
            </a:extLst>
          </p:cNvPr>
          <p:cNvSpPr/>
          <p:nvPr/>
        </p:nvSpPr>
        <p:spPr>
          <a:xfrm>
            <a:off x="299427" y="1840219"/>
            <a:ext cx="11593145" cy="3505575"/>
          </a:xfrm>
          <a:prstGeom prst="rect">
            <a:avLst/>
          </a:prstGeom>
        </p:spPr>
        <p:txBody>
          <a:bodyPr wrap="square">
            <a:spAutoFit/>
          </a:bodyPr>
          <a:lstStyle/>
          <a:p>
            <a:pPr>
              <a:lnSpc>
                <a:spcPct val="150000"/>
              </a:lnSpc>
            </a:pPr>
            <a:r>
              <a:rPr lang="en-US" sz="2800" dirty="0"/>
              <a:t>A programming language is a formal language comprising a set of instructions that produce various kinds of output. There are several programming languages for data science, and you as a data scientist should learn and master at least one language for a data science project.</a:t>
            </a:r>
          </a:p>
          <a:p>
            <a:pPr>
              <a:lnSpc>
                <a:spcPct val="150000"/>
              </a:lnSpc>
            </a:pPr>
            <a:endParaRPr lang="en-US" sz="4000" dirty="0"/>
          </a:p>
        </p:txBody>
      </p:sp>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Programming languages for data science</a:t>
            </a:r>
            <a:endParaRPr sz="3600" b="1" dirty="0">
              <a:solidFill>
                <a:srgbClr val="0070C0"/>
              </a:solidFill>
              <a:latin typeface="Gotham Light" pitchFamily="50" charset="0"/>
              <a:cs typeface="Calibri"/>
              <a:sym typeface="Calibri"/>
            </a:endParaRPr>
          </a:p>
        </p:txBody>
      </p:sp>
    </p:spTree>
    <p:extLst>
      <p:ext uri="{BB962C8B-B14F-4D97-AF65-F5344CB8AC3E}">
        <p14:creationId xmlns:p14="http://schemas.microsoft.com/office/powerpoint/2010/main" val="8245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4" name="Google Shape;62;p6">
            <a:extLst>
              <a:ext uri="{FF2B5EF4-FFF2-40B4-BE49-F238E27FC236}">
                <a16:creationId xmlns:a16="http://schemas.microsoft.com/office/drawing/2014/main" id="{F38B11BB-56D0-4B55-AD54-292CE6C26D8D}"/>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rPr>
              <a:t>Programming languages for data science</a:t>
            </a:r>
            <a:endParaRPr sz="3600" b="1" dirty="0">
              <a:solidFill>
                <a:srgbClr val="0070C0"/>
              </a:solidFill>
              <a:latin typeface="Gotham Light" pitchFamily="50" charset="0"/>
              <a:cs typeface="Calibri"/>
              <a:sym typeface="Calibri"/>
            </a:endParaRPr>
          </a:p>
        </p:txBody>
      </p:sp>
      <p:pic>
        <p:nvPicPr>
          <p:cNvPr id="5" name="Picture 4">
            <a:extLst>
              <a:ext uri="{FF2B5EF4-FFF2-40B4-BE49-F238E27FC236}">
                <a16:creationId xmlns:a16="http://schemas.microsoft.com/office/drawing/2014/main" id="{0F621D25-3C4D-4D7D-BA79-58B4A8F89CA1}"/>
              </a:ext>
            </a:extLst>
          </p:cNvPr>
          <p:cNvPicPr/>
          <p:nvPr/>
        </p:nvPicPr>
        <p:blipFill rotWithShape="1">
          <a:blip r:embed="rId3">
            <a:extLst>
              <a:ext uri="{28A0092B-C50C-407E-A947-70E740481C1C}">
                <a14:useLocalDpi xmlns:a14="http://schemas.microsoft.com/office/drawing/2010/main" val="0"/>
              </a:ext>
            </a:extLst>
          </a:blip>
          <a:srcRect b="13160"/>
          <a:stretch/>
        </p:blipFill>
        <p:spPr>
          <a:xfrm>
            <a:off x="1563330" y="1227885"/>
            <a:ext cx="7595418" cy="4184773"/>
          </a:xfrm>
          <a:prstGeom prst="rect">
            <a:avLst/>
          </a:prstGeom>
        </p:spPr>
      </p:pic>
      <p:sp>
        <p:nvSpPr>
          <p:cNvPr id="6" name="TextBox 5">
            <a:extLst>
              <a:ext uri="{FF2B5EF4-FFF2-40B4-BE49-F238E27FC236}">
                <a16:creationId xmlns:a16="http://schemas.microsoft.com/office/drawing/2014/main" id="{FA800F39-B980-4C76-9D55-3851D3F9E199}"/>
              </a:ext>
            </a:extLst>
          </p:cNvPr>
          <p:cNvSpPr txBox="1"/>
          <p:nvPr/>
        </p:nvSpPr>
        <p:spPr>
          <a:xfrm>
            <a:off x="210939" y="6070261"/>
            <a:ext cx="10062087" cy="400110"/>
          </a:xfrm>
          <a:prstGeom prst="rect">
            <a:avLst/>
          </a:prstGeom>
          <a:noFill/>
        </p:spPr>
        <p:txBody>
          <a:bodyPr wrap="square">
            <a:spAutoFit/>
          </a:bodyPr>
          <a:lstStyle/>
          <a:p>
            <a:r>
              <a:rPr lang="en-US" sz="2000" dirty="0">
                <a:effectLst/>
                <a:latin typeface="+mj-lt"/>
                <a:ea typeface="Calibri" panose="020F0502020204030204" pitchFamily="34" charset="0"/>
              </a:rPr>
              <a:t>Python is one of the most widely used data science programming languages in the world today</a:t>
            </a:r>
            <a:endParaRPr lang="en-US" sz="2000" dirty="0">
              <a:latin typeface="+mj-lt"/>
            </a:endParaRPr>
          </a:p>
        </p:txBody>
      </p:sp>
    </p:spTree>
    <p:extLst>
      <p:ext uri="{BB962C8B-B14F-4D97-AF65-F5344CB8AC3E}">
        <p14:creationId xmlns:p14="http://schemas.microsoft.com/office/powerpoint/2010/main" val="84723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8" name="TextBox 7">
            <a:extLst>
              <a:ext uri="{FF2B5EF4-FFF2-40B4-BE49-F238E27FC236}">
                <a16:creationId xmlns:a16="http://schemas.microsoft.com/office/drawing/2014/main" id="{0C904A7B-0C35-4EFF-B9F1-F0DF9F51FF4E}"/>
              </a:ext>
            </a:extLst>
          </p:cNvPr>
          <p:cNvSpPr txBox="1"/>
          <p:nvPr/>
        </p:nvSpPr>
        <p:spPr>
          <a:xfrm>
            <a:off x="206250" y="1654390"/>
            <a:ext cx="11779500" cy="2610843"/>
          </a:xfrm>
          <a:prstGeom prst="rect">
            <a:avLst/>
          </a:prstGeom>
          <a:noFill/>
        </p:spPr>
        <p:txBody>
          <a:bodyPr wrap="square">
            <a:spAutoFit/>
          </a:bodyPr>
          <a:lstStyle/>
          <a:p>
            <a:pPr marL="0" marR="0" algn="just">
              <a:lnSpc>
                <a:spcPct val="150000"/>
              </a:lnSpc>
              <a:spcBef>
                <a:spcPts val="900"/>
              </a:spcBef>
              <a:spcAft>
                <a:spcPts val="900"/>
              </a:spcAft>
            </a:pPr>
            <a:r>
              <a:rPr lang="en-US" sz="2800" dirty="0">
                <a:effectLst/>
                <a:latin typeface="+mj-lt"/>
                <a:ea typeface="Calibri" panose="020F0502020204030204" pitchFamily="34" charset="0"/>
                <a:cs typeface="Times New Roman" panose="02020603050405020304" pitchFamily="18" charset="0"/>
              </a:rPr>
              <a:t>Packages are a collection of related modules that aim to achieve a common goal. The Python standard library is a collection of packages and modules that can be used to access built-in functionality. In an ideal world, you would import any necessary modules into your Python scripts without any issues.</a:t>
            </a:r>
          </a:p>
        </p:txBody>
      </p:sp>
      <p:sp>
        <p:nvSpPr>
          <p:cNvPr id="9" name="Google Shape;62;p6">
            <a:extLst>
              <a:ext uri="{FF2B5EF4-FFF2-40B4-BE49-F238E27FC236}">
                <a16:creationId xmlns:a16="http://schemas.microsoft.com/office/drawing/2014/main" id="{0A7CB153-03B7-4FCC-A6E8-A74EBD949989}"/>
              </a:ext>
            </a:extLst>
          </p:cNvPr>
          <p:cNvSpPr/>
          <p:nvPr/>
        </p:nvSpPr>
        <p:spPr>
          <a:xfrm>
            <a:off x="210939" y="188603"/>
            <a:ext cx="7989164" cy="535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Gotham Light" pitchFamily="50" charset="0"/>
                <a:cs typeface="Calibri"/>
                <a:sym typeface="Calibri"/>
              </a:rPr>
              <a:t>Python libraries for data science</a:t>
            </a:r>
            <a:endParaRPr sz="3600" b="1" dirty="0">
              <a:solidFill>
                <a:srgbClr val="0070C0"/>
              </a:solidFill>
              <a:latin typeface="Gotham Light" pitchFamily="50" charset="0"/>
              <a:cs typeface="Calibri"/>
              <a:sym typeface="Calibri"/>
            </a:endParaRPr>
          </a:p>
        </p:txBody>
      </p:sp>
    </p:spTree>
    <p:extLst>
      <p:ext uri="{BB962C8B-B14F-4D97-AF65-F5344CB8AC3E}">
        <p14:creationId xmlns:p14="http://schemas.microsoft.com/office/powerpoint/2010/main" val="122621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UoffiZR5AfClmeIKvM80O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2">
      <a:dk1>
        <a:sysClr val="windowText" lastClr="000000"/>
      </a:dk1>
      <a:lt1>
        <a:sysClr val="window" lastClr="FFFFFF"/>
      </a:lt1>
      <a:dk2>
        <a:srgbClr val="595959"/>
      </a:dk2>
      <a:lt2>
        <a:srgbClr val="E7E6E6"/>
      </a:lt2>
      <a:accent1>
        <a:srgbClr val="165C7D"/>
      </a:accent1>
      <a:accent2>
        <a:srgbClr val="93C90E"/>
      </a:accent2>
      <a:accent3>
        <a:srgbClr val="77C5D5"/>
      </a:accent3>
      <a:accent4>
        <a:srgbClr val="F39130"/>
      </a:accent4>
      <a:accent5>
        <a:srgbClr val="919191"/>
      </a:accent5>
      <a:accent6>
        <a:srgbClr val="F2F2F2"/>
      </a:accent6>
      <a:hlink>
        <a:srgbClr val="165C7D"/>
      </a:hlink>
      <a:folHlink>
        <a:srgbClr val="954F72"/>
      </a:folHlink>
    </a:clrScheme>
    <a:fontScheme name="Custom 10">
      <a:majorFont>
        <a:latin typeface="Gotham Light"/>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2">
      <a:dk1>
        <a:sysClr val="windowText" lastClr="000000"/>
      </a:dk1>
      <a:lt1>
        <a:sysClr val="window" lastClr="FFFFFF"/>
      </a:lt1>
      <a:dk2>
        <a:srgbClr val="595959"/>
      </a:dk2>
      <a:lt2>
        <a:srgbClr val="E7E6E6"/>
      </a:lt2>
      <a:accent1>
        <a:srgbClr val="165C7D"/>
      </a:accent1>
      <a:accent2>
        <a:srgbClr val="93C90E"/>
      </a:accent2>
      <a:accent3>
        <a:srgbClr val="77C5D5"/>
      </a:accent3>
      <a:accent4>
        <a:srgbClr val="F39130"/>
      </a:accent4>
      <a:accent5>
        <a:srgbClr val="919191"/>
      </a:accent5>
      <a:accent6>
        <a:srgbClr val="F2F2F2"/>
      </a:accent6>
      <a:hlink>
        <a:srgbClr val="165C7D"/>
      </a:hlink>
      <a:folHlink>
        <a:srgbClr val="954F72"/>
      </a:folHlink>
    </a:clrScheme>
    <a:fontScheme name="Custom 10">
      <a:majorFont>
        <a:latin typeface="Gotham Light"/>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9A35104FAE2A48B18B518F397B7CA4" ma:contentTypeVersion="11" ma:contentTypeDescription="Create a new document." ma:contentTypeScope="" ma:versionID="818dfa9a4b3d3bceb1a965a71e647ec2">
  <xsd:schema xmlns:xsd="http://www.w3.org/2001/XMLSchema" xmlns:xs="http://www.w3.org/2001/XMLSchema" xmlns:p="http://schemas.microsoft.com/office/2006/metadata/properties" xmlns:ns2="0931f5f7-8e4d-4a45-a9a6-891693687166" xmlns:ns3="ea0113d3-9d6b-407b-8175-bd70f3cf5591" targetNamespace="http://schemas.microsoft.com/office/2006/metadata/properties" ma:root="true" ma:fieldsID="449ed37a8757c5d6b7757d0e4c8f3a2b" ns2:_="" ns3:_="">
    <xsd:import namespace="0931f5f7-8e4d-4a45-a9a6-891693687166"/>
    <xsd:import namespace="ea0113d3-9d6b-407b-8175-bd70f3cf559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31f5f7-8e4d-4a45-a9a6-8916936871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0113d3-9d6b-407b-8175-bd70f3cf559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28879B-660B-4583-928D-55E828E6849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50F9D87-7CA7-4A94-A5E5-A374AFD83891}">
  <ds:schemaRefs>
    <ds:schemaRef ds:uri="http://schemas.microsoft.com/sharepoint/v3/contenttype/forms"/>
  </ds:schemaRefs>
</ds:datastoreItem>
</file>

<file path=customXml/itemProps3.xml><?xml version="1.0" encoding="utf-8"?>
<ds:datastoreItem xmlns:ds="http://schemas.openxmlformats.org/officeDocument/2006/customXml" ds:itemID="{DF1A254C-4026-4073-B28E-6230090BFE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31f5f7-8e4d-4a45-a9a6-891693687166"/>
    <ds:schemaRef ds:uri="ea0113d3-9d6b-407b-8175-bd70f3cf5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1928</TotalTime>
  <Words>630</Words>
  <Application>Microsoft Office PowerPoint</Application>
  <PresentationFormat>Widescreen</PresentationFormat>
  <Paragraphs>43</Paragraphs>
  <Slides>15</Slides>
  <Notes>14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26" baseType="lpstr">
      <vt:lpstr>Arial</vt:lpstr>
      <vt:lpstr>Calibri</vt:lpstr>
      <vt:lpstr>Calibri Light</vt:lpstr>
      <vt:lpstr>Gotham Light</vt:lpstr>
      <vt:lpstr>Lato Light</vt:lpstr>
      <vt:lpstr>Symbol</vt:lpstr>
      <vt:lpstr>Times New Roman</vt:lpstr>
      <vt:lpstr>Wingdings</vt:lpstr>
      <vt:lpstr>1_Office Theme</vt:lpstr>
      <vt:lpstr>2_Office Theme</vt:lpstr>
      <vt:lpstr>think-cell Slide</vt:lpstr>
      <vt:lpstr>Introduction to Data Science</vt:lpstr>
      <vt:lpstr>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Eko360 Visual Standardisation  Data Science Nigeria</dc:title>
  <dc:creator>"LEKAN" &lt;Olalekan@datasciencenigeria.ai&gt;</dc:creator>
  <cp:lastModifiedBy>Ezekiel Ogundepo</cp:lastModifiedBy>
  <cp:revision>44</cp:revision>
  <dcterms:created xsi:type="dcterms:W3CDTF">2020-03-16T19:15:12Z</dcterms:created>
  <dcterms:modified xsi:type="dcterms:W3CDTF">2021-09-11T14:27:37Z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0x010100319A35104FAE2A48B18B518F397B7CA4</vt:lpwstr>
  </property>
</Properties>
</file>